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0" r:id="rId1"/>
  </p:sldMasterIdLst>
  <p:notesMasterIdLst>
    <p:notesMasterId r:id="rId20"/>
  </p:notesMasterIdLst>
  <p:handoutMasterIdLst>
    <p:handoutMasterId r:id="rId21"/>
  </p:handoutMasterIdLst>
  <p:sldIdLst>
    <p:sldId id="296" r:id="rId2"/>
    <p:sldId id="258" r:id="rId3"/>
    <p:sldId id="299" r:id="rId4"/>
    <p:sldId id="288" r:id="rId5"/>
    <p:sldId id="301" r:id="rId6"/>
    <p:sldId id="293" r:id="rId7"/>
    <p:sldId id="292" r:id="rId8"/>
    <p:sldId id="294" r:id="rId9"/>
    <p:sldId id="272" r:id="rId10"/>
    <p:sldId id="302" r:id="rId11"/>
    <p:sldId id="260" r:id="rId12"/>
    <p:sldId id="303" r:id="rId13"/>
    <p:sldId id="304" r:id="rId14"/>
    <p:sldId id="295" r:id="rId15"/>
    <p:sldId id="306" r:id="rId16"/>
    <p:sldId id="305" r:id="rId17"/>
    <p:sldId id="300" r:id="rId18"/>
    <p:sldId id="275" r:id="rId19"/>
  </p:sldIdLst>
  <p:sldSz cx="9144000" cy="6858000" type="screen4x3"/>
  <p:notesSz cx="7023100" cy="93091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8B18B"/>
    <a:srgbClr val="0040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07" autoAdjust="0"/>
    <p:restoredTop sz="92540" autoAdjust="0"/>
  </p:normalViewPr>
  <p:slideViewPr>
    <p:cSldViewPr>
      <p:cViewPr varScale="1">
        <p:scale>
          <a:sx n="106" d="100"/>
          <a:sy n="106" d="100"/>
        </p:scale>
        <p:origin x="1386" y="1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E03434-48BD-4C6B-BCB2-651F6CE3F7EA}" type="doc">
      <dgm:prSet loTypeId="urn:microsoft.com/office/officeart/2005/8/layout/StepDownProcess" loCatId="process" qsTypeId="urn:microsoft.com/office/officeart/2005/8/quickstyle/simple1#1" qsCatId="simple" csTypeId="urn:microsoft.com/office/officeart/2005/8/colors/accent1_2#1" csCatId="accent1" phldr="1"/>
      <dgm:spPr/>
      <dgm:t>
        <a:bodyPr/>
        <a:lstStyle/>
        <a:p>
          <a:endParaRPr lang="en-US"/>
        </a:p>
      </dgm:t>
    </dgm:pt>
    <dgm:pt modelId="{A4D92221-4B8F-4BEC-AF64-7A9BD3427F5A}">
      <dgm:prSet phldrT="[Text]"/>
      <dgm:spPr/>
      <dgm:t>
        <a:bodyPr/>
        <a:lstStyle/>
        <a:p>
          <a:r>
            <a:rPr lang="en-US" dirty="0"/>
            <a:t>Career Exploration Coaches</a:t>
          </a:r>
        </a:p>
      </dgm:t>
    </dgm:pt>
    <dgm:pt modelId="{1939DD3D-941C-4D95-B90F-6F00042A85EF}" type="parTrans" cxnId="{94A48D52-5543-4E66-826F-1D0C45BF381C}">
      <dgm:prSet/>
      <dgm:spPr/>
      <dgm:t>
        <a:bodyPr/>
        <a:lstStyle/>
        <a:p>
          <a:endParaRPr lang="en-US"/>
        </a:p>
      </dgm:t>
    </dgm:pt>
    <dgm:pt modelId="{438724C5-8731-4D76-8430-CD5681EB36EA}" type="sibTrans" cxnId="{94A48D52-5543-4E66-826F-1D0C45BF381C}">
      <dgm:prSet/>
      <dgm:spPr/>
      <dgm:t>
        <a:bodyPr/>
        <a:lstStyle/>
        <a:p>
          <a:endParaRPr lang="en-US"/>
        </a:p>
      </dgm:t>
    </dgm:pt>
    <dgm:pt modelId="{4E3B1D67-2F9D-4830-8073-B4CEEC21BDD5}">
      <dgm:prSet phldrT="[Text]"/>
      <dgm:spPr/>
      <dgm:t>
        <a:bodyPr/>
        <a:lstStyle/>
        <a:p>
          <a:r>
            <a:rPr lang="en-US" dirty="0">
              <a:solidFill>
                <a:srgbClr val="002060"/>
              </a:solidFill>
            </a:rPr>
            <a:t>Personal Assessments </a:t>
          </a:r>
        </a:p>
      </dgm:t>
    </dgm:pt>
    <dgm:pt modelId="{36E5CB37-1411-46A2-BD93-854B88C421CA}" type="parTrans" cxnId="{FA4EA15C-3895-414A-8EA3-E83653987030}">
      <dgm:prSet/>
      <dgm:spPr/>
      <dgm:t>
        <a:bodyPr/>
        <a:lstStyle/>
        <a:p>
          <a:endParaRPr lang="en-US"/>
        </a:p>
      </dgm:t>
    </dgm:pt>
    <dgm:pt modelId="{F841C5C8-97FF-4B09-9F7E-9872E5D2427E}" type="sibTrans" cxnId="{FA4EA15C-3895-414A-8EA3-E83653987030}">
      <dgm:prSet/>
      <dgm:spPr/>
      <dgm:t>
        <a:bodyPr/>
        <a:lstStyle/>
        <a:p>
          <a:endParaRPr lang="en-US"/>
        </a:p>
      </dgm:t>
    </dgm:pt>
    <dgm:pt modelId="{5A4D4749-4BAA-4DA7-9FE8-4808627E7E33}">
      <dgm:prSet phldrT="[Text]"/>
      <dgm:spPr/>
      <dgm:t>
        <a:bodyPr/>
        <a:lstStyle/>
        <a:p>
          <a:r>
            <a:rPr lang="en-US" dirty="0"/>
            <a:t>Industry Coaches</a:t>
          </a:r>
        </a:p>
      </dgm:t>
    </dgm:pt>
    <dgm:pt modelId="{BDBA4E5A-27F3-48A2-963D-04DABFAB2A3C}" type="parTrans" cxnId="{CD50ECB6-0EE7-4D0E-8485-7F0AEE6EABB5}">
      <dgm:prSet/>
      <dgm:spPr/>
      <dgm:t>
        <a:bodyPr/>
        <a:lstStyle/>
        <a:p>
          <a:endParaRPr lang="en-US"/>
        </a:p>
      </dgm:t>
    </dgm:pt>
    <dgm:pt modelId="{F4EC88C9-C33E-4D74-853D-5A94F2885200}" type="sibTrans" cxnId="{CD50ECB6-0EE7-4D0E-8485-7F0AEE6EABB5}">
      <dgm:prSet/>
      <dgm:spPr/>
      <dgm:t>
        <a:bodyPr/>
        <a:lstStyle/>
        <a:p>
          <a:endParaRPr lang="en-US"/>
        </a:p>
      </dgm:t>
    </dgm:pt>
    <dgm:pt modelId="{4BDC1DAE-3CC2-4AC4-94C8-BE02C0D89759}">
      <dgm:prSet phldrT="[Text]" custT="1"/>
      <dgm:spPr/>
      <dgm:t>
        <a:bodyPr/>
        <a:lstStyle/>
        <a:p>
          <a:r>
            <a:rPr lang="en-US" sz="2000" dirty="0">
              <a:solidFill>
                <a:srgbClr val="002060"/>
              </a:solidFill>
            </a:rPr>
            <a:t>Identify Industry-specific Employers, Skills, Strategies</a:t>
          </a:r>
        </a:p>
      </dgm:t>
    </dgm:pt>
    <dgm:pt modelId="{F4FD6A28-291D-4B2C-A21F-963A40B3350F}" type="parTrans" cxnId="{D311091F-536C-4B01-8E24-A72EB69ECBC1}">
      <dgm:prSet/>
      <dgm:spPr/>
      <dgm:t>
        <a:bodyPr/>
        <a:lstStyle/>
        <a:p>
          <a:endParaRPr lang="en-US"/>
        </a:p>
      </dgm:t>
    </dgm:pt>
    <dgm:pt modelId="{948E4540-F67A-46A7-A29B-9D980A32E21D}" type="sibTrans" cxnId="{D311091F-536C-4B01-8E24-A72EB69ECBC1}">
      <dgm:prSet/>
      <dgm:spPr/>
      <dgm:t>
        <a:bodyPr/>
        <a:lstStyle/>
        <a:p>
          <a:endParaRPr lang="en-US"/>
        </a:p>
      </dgm:t>
    </dgm:pt>
    <dgm:pt modelId="{FC5842AC-D760-4396-9077-848F730F92BF}">
      <dgm:prSet phldrT="[Text]"/>
      <dgm:spPr/>
      <dgm:t>
        <a:bodyPr/>
        <a:lstStyle/>
        <a:p>
          <a:r>
            <a:rPr lang="en-US" dirty="0">
              <a:solidFill>
                <a:srgbClr val="002060"/>
              </a:solidFill>
            </a:rPr>
            <a:t>Exploring Careers and Majors</a:t>
          </a:r>
        </a:p>
      </dgm:t>
    </dgm:pt>
    <dgm:pt modelId="{546DB74D-945F-4362-A8E6-A2B5677DB6C9}" type="parTrans" cxnId="{F732EED2-092C-4584-8BB2-48951F20083F}">
      <dgm:prSet/>
      <dgm:spPr/>
      <dgm:t>
        <a:bodyPr/>
        <a:lstStyle/>
        <a:p>
          <a:endParaRPr lang="en-US"/>
        </a:p>
      </dgm:t>
    </dgm:pt>
    <dgm:pt modelId="{A2F5F10A-75EC-4D38-86DE-344665755C1F}" type="sibTrans" cxnId="{F732EED2-092C-4584-8BB2-48951F20083F}">
      <dgm:prSet/>
      <dgm:spPr/>
      <dgm:t>
        <a:bodyPr/>
        <a:lstStyle/>
        <a:p>
          <a:endParaRPr lang="en-US"/>
        </a:p>
      </dgm:t>
    </dgm:pt>
    <dgm:pt modelId="{719402E2-6D31-421F-8D83-3063DE6E17F6}">
      <dgm:prSet phldrT="[Text]" custT="1"/>
      <dgm:spPr/>
      <dgm:t>
        <a:bodyPr/>
        <a:lstStyle/>
        <a:p>
          <a:r>
            <a:rPr lang="en-US" sz="2000" dirty="0">
              <a:solidFill>
                <a:srgbClr val="002060"/>
              </a:solidFill>
            </a:rPr>
            <a:t>Hiring Process</a:t>
          </a:r>
        </a:p>
      </dgm:t>
    </dgm:pt>
    <dgm:pt modelId="{BCA2ADD5-1E42-4508-9E45-BDF6DCB0B2C7}" type="parTrans" cxnId="{42B27D79-BD05-45DC-830E-5CB05BA9C653}">
      <dgm:prSet/>
      <dgm:spPr/>
      <dgm:t>
        <a:bodyPr/>
        <a:lstStyle/>
        <a:p>
          <a:endParaRPr lang="en-US"/>
        </a:p>
      </dgm:t>
    </dgm:pt>
    <dgm:pt modelId="{A7DDFAFD-BFDD-4BBD-A2A3-41BC1FFAB6CD}" type="sibTrans" cxnId="{42B27D79-BD05-45DC-830E-5CB05BA9C653}">
      <dgm:prSet/>
      <dgm:spPr/>
      <dgm:t>
        <a:bodyPr/>
        <a:lstStyle/>
        <a:p>
          <a:endParaRPr lang="en-US"/>
        </a:p>
      </dgm:t>
    </dgm:pt>
    <dgm:pt modelId="{920B619B-BDD9-434A-899A-F343EE7DBD52}" type="pres">
      <dgm:prSet presAssocID="{33E03434-48BD-4C6B-BCB2-651F6CE3F7EA}" presName="rootnode" presStyleCnt="0">
        <dgm:presLayoutVars>
          <dgm:chMax/>
          <dgm:chPref/>
          <dgm:dir/>
          <dgm:animLvl val="lvl"/>
        </dgm:presLayoutVars>
      </dgm:prSet>
      <dgm:spPr/>
      <dgm:t>
        <a:bodyPr/>
        <a:lstStyle/>
        <a:p>
          <a:endParaRPr lang="en-US"/>
        </a:p>
      </dgm:t>
    </dgm:pt>
    <dgm:pt modelId="{E048B509-7A58-4071-91E2-31EE4DFFCC1A}" type="pres">
      <dgm:prSet presAssocID="{A4D92221-4B8F-4BEC-AF64-7A9BD3427F5A}" presName="composite" presStyleCnt="0"/>
      <dgm:spPr/>
    </dgm:pt>
    <dgm:pt modelId="{08EDA9A7-A97B-4C72-BD79-EDD4C6CAAFD4}" type="pres">
      <dgm:prSet presAssocID="{A4D92221-4B8F-4BEC-AF64-7A9BD3427F5A}" presName="bentUpArrow1" presStyleLbl="alignImgPlace1" presStyleIdx="0" presStyleCnt="1"/>
      <dgm:spPr/>
    </dgm:pt>
    <dgm:pt modelId="{F8681487-418C-4BE9-9B83-D3C35A97B965}" type="pres">
      <dgm:prSet presAssocID="{A4D92221-4B8F-4BEC-AF64-7A9BD3427F5A}" presName="ParentText" presStyleLbl="node1" presStyleIdx="0" presStyleCnt="2">
        <dgm:presLayoutVars>
          <dgm:chMax val="1"/>
          <dgm:chPref val="1"/>
          <dgm:bulletEnabled val="1"/>
        </dgm:presLayoutVars>
      </dgm:prSet>
      <dgm:spPr/>
      <dgm:t>
        <a:bodyPr/>
        <a:lstStyle/>
        <a:p>
          <a:endParaRPr lang="en-US"/>
        </a:p>
      </dgm:t>
    </dgm:pt>
    <dgm:pt modelId="{CF629EE4-B4F2-44EC-A85D-1DF2BFA7138C}" type="pres">
      <dgm:prSet presAssocID="{A4D92221-4B8F-4BEC-AF64-7A9BD3427F5A}" presName="ChildText" presStyleLbl="revTx" presStyleIdx="0" presStyleCnt="2" custScaleX="125271" custLinFactNeighborX="16128" custLinFactNeighborY="3381">
        <dgm:presLayoutVars>
          <dgm:chMax val="0"/>
          <dgm:chPref val="0"/>
          <dgm:bulletEnabled val="1"/>
        </dgm:presLayoutVars>
      </dgm:prSet>
      <dgm:spPr/>
      <dgm:t>
        <a:bodyPr/>
        <a:lstStyle/>
        <a:p>
          <a:endParaRPr lang="en-US"/>
        </a:p>
      </dgm:t>
    </dgm:pt>
    <dgm:pt modelId="{DE491818-0CF7-4D94-A226-24051983ECBE}" type="pres">
      <dgm:prSet presAssocID="{438724C5-8731-4D76-8430-CD5681EB36EA}" presName="sibTrans" presStyleCnt="0"/>
      <dgm:spPr/>
    </dgm:pt>
    <dgm:pt modelId="{C245B66F-ED24-42AC-907F-A24279592E37}" type="pres">
      <dgm:prSet presAssocID="{5A4D4749-4BAA-4DA7-9FE8-4808627E7E33}" presName="composite" presStyleCnt="0"/>
      <dgm:spPr/>
    </dgm:pt>
    <dgm:pt modelId="{BB42C1E8-4241-4420-A4A5-6C389D82298F}" type="pres">
      <dgm:prSet presAssocID="{5A4D4749-4BAA-4DA7-9FE8-4808627E7E33}" presName="ParentText" presStyleLbl="node1" presStyleIdx="1" presStyleCnt="2" custLinFactNeighborX="-7039">
        <dgm:presLayoutVars>
          <dgm:chMax val="1"/>
          <dgm:chPref val="1"/>
          <dgm:bulletEnabled val="1"/>
        </dgm:presLayoutVars>
      </dgm:prSet>
      <dgm:spPr/>
      <dgm:t>
        <a:bodyPr/>
        <a:lstStyle/>
        <a:p>
          <a:endParaRPr lang="en-US"/>
        </a:p>
      </dgm:t>
    </dgm:pt>
    <dgm:pt modelId="{B5205BFF-4C59-4FE7-BCFB-8F7C065EA6D8}" type="pres">
      <dgm:prSet presAssocID="{5A4D4749-4BAA-4DA7-9FE8-4808627E7E33}" presName="FinalChildText" presStyleLbl="revTx" presStyleIdx="1" presStyleCnt="2" custScaleX="162350" custLinFactNeighborX="19787">
        <dgm:presLayoutVars>
          <dgm:chMax val="0"/>
          <dgm:chPref val="0"/>
          <dgm:bulletEnabled val="1"/>
        </dgm:presLayoutVars>
      </dgm:prSet>
      <dgm:spPr/>
      <dgm:t>
        <a:bodyPr/>
        <a:lstStyle/>
        <a:p>
          <a:endParaRPr lang="en-US"/>
        </a:p>
      </dgm:t>
    </dgm:pt>
  </dgm:ptLst>
  <dgm:cxnLst>
    <dgm:cxn modelId="{A605E530-CD87-4156-93A1-5774F4115281}" type="presOf" srcId="{5A4D4749-4BAA-4DA7-9FE8-4808627E7E33}" destId="{BB42C1E8-4241-4420-A4A5-6C389D82298F}" srcOrd="0" destOrd="0" presId="urn:microsoft.com/office/officeart/2005/8/layout/StepDownProcess"/>
    <dgm:cxn modelId="{94A48D52-5543-4E66-826F-1D0C45BF381C}" srcId="{33E03434-48BD-4C6B-BCB2-651F6CE3F7EA}" destId="{A4D92221-4B8F-4BEC-AF64-7A9BD3427F5A}" srcOrd="0" destOrd="0" parTransId="{1939DD3D-941C-4D95-B90F-6F00042A85EF}" sibTransId="{438724C5-8731-4D76-8430-CD5681EB36EA}"/>
    <dgm:cxn modelId="{FD6B4512-A174-42E8-9BDA-F82E6AC06DB2}" type="presOf" srcId="{A4D92221-4B8F-4BEC-AF64-7A9BD3427F5A}" destId="{F8681487-418C-4BE9-9B83-D3C35A97B965}" srcOrd="0" destOrd="0" presId="urn:microsoft.com/office/officeart/2005/8/layout/StepDownProcess"/>
    <dgm:cxn modelId="{C57D3216-CB9E-4E6B-904C-756ABF4C31A9}" type="presOf" srcId="{4E3B1D67-2F9D-4830-8073-B4CEEC21BDD5}" destId="{CF629EE4-B4F2-44EC-A85D-1DF2BFA7138C}" srcOrd="0" destOrd="0" presId="urn:microsoft.com/office/officeart/2005/8/layout/StepDownProcess"/>
    <dgm:cxn modelId="{42B27D79-BD05-45DC-830E-5CB05BA9C653}" srcId="{5A4D4749-4BAA-4DA7-9FE8-4808627E7E33}" destId="{719402E2-6D31-421F-8D83-3063DE6E17F6}" srcOrd="1" destOrd="0" parTransId="{BCA2ADD5-1E42-4508-9E45-BDF6DCB0B2C7}" sibTransId="{A7DDFAFD-BFDD-4BBD-A2A3-41BC1FFAB6CD}"/>
    <dgm:cxn modelId="{FA4EA15C-3895-414A-8EA3-E83653987030}" srcId="{A4D92221-4B8F-4BEC-AF64-7A9BD3427F5A}" destId="{4E3B1D67-2F9D-4830-8073-B4CEEC21BDD5}" srcOrd="0" destOrd="0" parTransId="{36E5CB37-1411-46A2-BD93-854B88C421CA}" sibTransId="{F841C5C8-97FF-4B09-9F7E-9872E5D2427E}"/>
    <dgm:cxn modelId="{DFC7084B-78DB-4C36-BCD7-125880555502}" type="presOf" srcId="{FC5842AC-D760-4396-9077-848F730F92BF}" destId="{CF629EE4-B4F2-44EC-A85D-1DF2BFA7138C}" srcOrd="0" destOrd="1" presId="urn:microsoft.com/office/officeart/2005/8/layout/StepDownProcess"/>
    <dgm:cxn modelId="{3FAF04D9-4EA6-43F1-AAD7-48E8CB7CC53A}" type="presOf" srcId="{33E03434-48BD-4C6B-BCB2-651F6CE3F7EA}" destId="{920B619B-BDD9-434A-899A-F343EE7DBD52}" srcOrd="0" destOrd="0" presId="urn:microsoft.com/office/officeart/2005/8/layout/StepDownProcess"/>
    <dgm:cxn modelId="{71458867-3FBC-48FB-B615-D7B5E44D434A}" type="presOf" srcId="{719402E2-6D31-421F-8D83-3063DE6E17F6}" destId="{B5205BFF-4C59-4FE7-BCFB-8F7C065EA6D8}" srcOrd="0" destOrd="1" presId="urn:microsoft.com/office/officeart/2005/8/layout/StepDownProcess"/>
    <dgm:cxn modelId="{F732EED2-092C-4584-8BB2-48951F20083F}" srcId="{A4D92221-4B8F-4BEC-AF64-7A9BD3427F5A}" destId="{FC5842AC-D760-4396-9077-848F730F92BF}" srcOrd="1" destOrd="0" parTransId="{546DB74D-945F-4362-A8E6-A2B5677DB6C9}" sibTransId="{A2F5F10A-75EC-4D38-86DE-344665755C1F}"/>
    <dgm:cxn modelId="{CD50ECB6-0EE7-4D0E-8485-7F0AEE6EABB5}" srcId="{33E03434-48BD-4C6B-BCB2-651F6CE3F7EA}" destId="{5A4D4749-4BAA-4DA7-9FE8-4808627E7E33}" srcOrd="1" destOrd="0" parTransId="{BDBA4E5A-27F3-48A2-963D-04DABFAB2A3C}" sibTransId="{F4EC88C9-C33E-4D74-853D-5A94F2885200}"/>
    <dgm:cxn modelId="{54856065-E6C1-468C-9716-2660BE2A0004}" type="presOf" srcId="{4BDC1DAE-3CC2-4AC4-94C8-BE02C0D89759}" destId="{B5205BFF-4C59-4FE7-BCFB-8F7C065EA6D8}" srcOrd="0" destOrd="0" presId="urn:microsoft.com/office/officeart/2005/8/layout/StepDownProcess"/>
    <dgm:cxn modelId="{D311091F-536C-4B01-8E24-A72EB69ECBC1}" srcId="{5A4D4749-4BAA-4DA7-9FE8-4808627E7E33}" destId="{4BDC1DAE-3CC2-4AC4-94C8-BE02C0D89759}" srcOrd="0" destOrd="0" parTransId="{F4FD6A28-291D-4B2C-A21F-963A40B3350F}" sibTransId="{948E4540-F67A-46A7-A29B-9D980A32E21D}"/>
    <dgm:cxn modelId="{3D442355-E40A-48A9-B687-FD4257F31340}" type="presParOf" srcId="{920B619B-BDD9-434A-899A-F343EE7DBD52}" destId="{E048B509-7A58-4071-91E2-31EE4DFFCC1A}" srcOrd="0" destOrd="0" presId="urn:microsoft.com/office/officeart/2005/8/layout/StepDownProcess"/>
    <dgm:cxn modelId="{55977720-C156-49B6-8761-C9D2607AF5D2}" type="presParOf" srcId="{E048B509-7A58-4071-91E2-31EE4DFFCC1A}" destId="{08EDA9A7-A97B-4C72-BD79-EDD4C6CAAFD4}" srcOrd="0" destOrd="0" presId="urn:microsoft.com/office/officeart/2005/8/layout/StepDownProcess"/>
    <dgm:cxn modelId="{86B9749D-3803-4875-BDE1-DA4630D48387}" type="presParOf" srcId="{E048B509-7A58-4071-91E2-31EE4DFFCC1A}" destId="{F8681487-418C-4BE9-9B83-D3C35A97B965}" srcOrd="1" destOrd="0" presId="urn:microsoft.com/office/officeart/2005/8/layout/StepDownProcess"/>
    <dgm:cxn modelId="{301024D6-409F-4AAA-AA6F-954E02E12577}" type="presParOf" srcId="{E048B509-7A58-4071-91E2-31EE4DFFCC1A}" destId="{CF629EE4-B4F2-44EC-A85D-1DF2BFA7138C}" srcOrd="2" destOrd="0" presId="urn:microsoft.com/office/officeart/2005/8/layout/StepDownProcess"/>
    <dgm:cxn modelId="{C7D83A9C-B7D8-4BF7-AA21-F1B3298712FE}" type="presParOf" srcId="{920B619B-BDD9-434A-899A-F343EE7DBD52}" destId="{DE491818-0CF7-4D94-A226-24051983ECBE}" srcOrd="1" destOrd="0" presId="urn:microsoft.com/office/officeart/2005/8/layout/StepDownProcess"/>
    <dgm:cxn modelId="{2F644945-7F26-43AE-8B6E-5A8E6F266C45}" type="presParOf" srcId="{920B619B-BDD9-434A-899A-F343EE7DBD52}" destId="{C245B66F-ED24-42AC-907F-A24279592E37}" srcOrd="2" destOrd="0" presId="urn:microsoft.com/office/officeart/2005/8/layout/StepDownProcess"/>
    <dgm:cxn modelId="{7A4E0DC8-299E-4F7C-B7FE-1CD6DECEBBDA}" type="presParOf" srcId="{C245B66F-ED24-42AC-907F-A24279592E37}" destId="{BB42C1E8-4241-4420-A4A5-6C389D82298F}" srcOrd="0" destOrd="0" presId="urn:microsoft.com/office/officeart/2005/8/layout/StepDownProcess"/>
    <dgm:cxn modelId="{F5C0D0E7-9913-4855-B3B3-ADA7A4B2F8D2}" type="presParOf" srcId="{C245B66F-ED24-42AC-907F-A24279592E37}" destId="{B5205BFF-4C59-4FE7-BCFB-8F7C065EA6D8}"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53D57F-5366-4014-8E3A-9274E6E9566E}" type="doc">
      <dgm:prSet loTypeId="urn:microsoft.com/office/officeart/2005/8/layout/venn1" loCatId="relationship" qsTypeId="urn:microsoft.com/office/officeart/2005/8/quickstyle/simple1#2" qsCatId="simple" csTypeId="urn:microsoft.com/office/officeart/2005/8/colors/accent1_2#2" csCatId="accent1" phldr="1"/>
      <dgm:spPr/>
      <dgm:t>
        <a:bodyPr/>
        <a:lstStyle/>
        <a:p>
          <a:endParaRPr lang="en-US"/>
        </a:p>
      </dgm:t>
    </dgm:pt>
    <dgm:pt modelId="{E437A329-1185-4240-9F25-80EC3DC3CE8A}">
      <dgm:prSet phldrT="[Text]" custT="1"/>
      <dgm:spPr>
        <a:solidFill>
          <a:schemeClr val="accent3">
            <a:lumMod val="60000"/>
            <a:lumOff val="40000"/>
          </a:schemeClr>
        </a:solidFill>
      </dgm:spPr>
      <dgm:t>
        <a:bodyPr/>
        <a:lstStyle/>
        <a:p>
          <a:r>
            <a:rPr lang="en-US" sz="1800" b="1" dirty="0"/>
            <a:t>Personality</a:t>
          </a:r>
        </a:p>
      </dgm:t>
    </dgm:pt>
    <dgm:pt modelId="{72387D87-CAFB-4E3C-B125-C8247E0B6E6E}" type="parTrans" cxnId="{1AC3C409-9D5C-4BF5-A2F8-777B86D9417E}">
      <dgm:prSet/>
      <dgm:spPr/>
      <dgm:t>
        <a:bodyPr/>
        <a:lstStyle/>
        <a:p>
          <a:endParaRPr lang="en-US"/>
        </a:p>
      </dgm:t>
    </dgm:pt>
    <dgm:pt modelId="{8EE8F40A-5092-4DC8-94C9-F8C4AFA4A5BD}" type="sibTrans" cxnId="{1AC3C409-9D5C-4BF5-A2F8-777B86D9417E}">
      <dgm:prSet/>
      <dgm:spPr/>
      <dgm:t>
        <a:bodyPr/>
        <a:lstStyle/>
        <a:p>
          <a:endParaRPr lang="en-US"/>
        </a:p>
      </dgm:t>
    </dgm:pt>
    <dgm:pt modelId="{B7040957-C3BA-43D4-933E-0ACABBE2F060}">
      <dgm:prSet phldrT="[Text]" custT="1"/>
      <dgm:spPr>
        <a:solidFill>
          <a:schemeClr val="accent2">
            <a:lumMod val="60000"/>
            <a:lumOff val="40000"/>
          </a:schemeClr>
        </a:solidFill>
      </dgm:spPr>
      <dgm:t>
        <a:bodyPr/>
        <a:lstStyle/>
        <a:p>
          <a:r>
            <a:rPr lang="en-US" sz="1800" b="1" u="none" dirty="0"/>
            <a:t>Interests</a:t>
          </a:r>
        </a:p>
      </dgm:t>
    </dgm:pt>
    <dgm:pt modelId="{CA99E4C4-4E59-4D93-AD2C-1F985B6CD3BB}" type="parTrans" cxnId="{BADE56A1-C87A-407E-A2CF-7117F5AE94D2}">
      <dgm:prSet/>
      <dgm:spPr/>
      <dgm:t>
        <a:bodyPr/>
        <a:lstStyle/>
        <a:p>
          <a:endParaRPr lang="en-US"/>
        </a:p>
      </dgm:t>
    </dgm:pt>
    <dgm:pt modelId="{F16BE25B-6E0F-468D-B68E-C42D87E9C6BD}" type="sibTrans" cxnId="{BADE56A1-C87A-407E-A2CF-7117F5AE94D2}">
      <dgm:prSet/>
      <dgm:spPr/>
      <dgm:t>
        <a:bodyPr/>
        <a:lstStyle/>
        <a:p>
          <a:endParaRPr lang="en-US"/>
        </a:p>
      </dgm:t>
    </dgm:pt>
    <dgm:pt modelId="{D5B6F39E-AA44-4C69-AFE2-61FD73E31A84}">
      <dgm:prSet phldrT="[Text]" custT="1"/>
      <dgm:spPr>
        <a:solidFill>
          <a:schemeClr val="accent4">
            <a:alpha val="50000"/>
          </a:schemeClr>
        </a:solidFill>
      </dgm:spPr>
      <dgm:t>
        <a:bodyPr/>
        <a:lstStyle/>
        <a:p>
          <a:r>
            <a:rPr lang="en-US" sz="1800" b="1" dirty="0"/>
            <a:t>Values</a:t>
          </a:r>
        </a:p>
      </dgm:t>
    </dgm:pt>
    <dgm:pt modelId="{1067B686-4DD9-4200-979B-9CE3048B71CB}" type="parTrans" cxnId="{1E207327-CBF1-4E9E-A25A-FD5F9DA10D26}">
      <dgm:prSet/>
      <dgm:spPr/>
      <dgm:t>
        <a:bodyPr/>
        <a:lstStyle/>
        <a:p>
          <a:endParaRPr lang="en-US"/>
        </a:p>
      </dgm:t>
    </dgm:pt>
    <dgm:pt modelId="{086FB6E9-80EC-4938-84F6-71A2CA2113DD}" type="sibTrans" cxnId="{1E207327-CBF1-4E9E-A25A-FD5F9DA10D26}">
      <dgm:prSet/>
      <dgm:spPr/>
      <dgm:t>
        <a:bodyPr/>
        <a:lstStyle/>
        <a:p>
          <a:endParaRPr lang="en-US"/>
        </a:p>
      </dgm:t>
    </dgm:pt>
    <dgm:pt modelId="{E7FC226E-EA3E-4091-96EB-693C3DFD89BF}">
      <dgm:prSet phldrT="[Text]" custT="1"/>
      <dgm:spPr>
        <a:solidFill>
          <a:schemeClr val="accent3">
            <a:lumMod val="20000"/>
            <a:lumOff val="80000"/>
          </a:schemeClr>
        </a:solidFill>
      </dgm:spPr>
      <dgm:t>
        <a:bodyPr anchor="ctr" anchorCtr="0"/>
        <a:lstStyle/>
        <a:p>
          <a:pPr algn="r"/>
          <a:r>
            <a:rPr lang="en-US" sz="1800" b="1" dirty="0"/>
            <a:t>Strengths</a:t>
          </a:r>
          <a:endParaRPr lang="en-US" sz="2000" b="1" dirty="0"/>
        </a:p>
      </dgm:t>
    </dgm:pt>
    <dgm:pt modelId="{CC8282D5-0609-4E09-A8C8-EC3B682A06FB}" type="parTrans" cxnId="{09986F3E-40C0-4752-81DE-CDC2E089ED97}">
      <dgm:prSet/>
      <dgm:spPr/>
      <dgm:t>
        <a:bodyPr/>
        <a:lstStyle/>
        <a:p>
          <a:endParaRPr lang="en-US"/>
        </a:p>
      </dgm:t>
    </dgm:pt>
    <dgm:pt modelId="{E59039C3-D2D2-4537-A4F7-9B25C05912CD}" type="sibTrans" cxnId="{09986F3E-40C0-4752-81DE-CDC2E089ED97}">
      <dgm:prSet/>
      <dgm:spPr/>
      <dgm:t>
        <a:bodyPr/>
        <a:lstStyle/>
        <a:p>
          <a:endParaRPr lang="en-US"/>
        </a:p>
      </dgm:t>
    </dgm:pt>
    <dgm:pt modelId="{2E6E4BA9-19D9-4E7C-9C4D-23D88927DA3D}" type="pres">
      <dgm:prSet presAssocID="{C453D57F-5366-4014-8E3A-9274E6E9566E}" presName="compositeShape" presStyleCnt="0">
        <dgm:presLayoutVars>
          <dgm:chMax val="7"/>
          <dgm:dir/>
          <dgm:resizeHandles val="exact"/>
        </dgm:presLayoutVars>
      </dgm:prSet>
      <dgm:spPr/>
      <dgm:t>
        <a:bodyPr/>
        <a:lstStyle/>
        <a:p>
          <a:endParaRPr lang="en-US"/>
        </a:p>
      </dgm:t>
    </dgm:pt>
    <dgm:pt modelId="{394B3FAD-FA1B-4023-B1B9-C9B3BEC4918A}" type="pres">
      <dgm:prSet presAssocID="{E437A329-1185-4240-9F25-80EC3DC3CE8A}" presName="circ1" presStyleLbl="vennNode1" presStyleIdx="0" presStyleCnt="4" custScaleX="143784" custLinFactNeighborX="3606" custLinFactNeighborY="1683"/>
      <dgm:spPr/>
      <dgm:t>
        <a:bodyPr/>
        <a:lstStyle/>
        <a:p>
          <a:endParaRPr lang="en-US"/>
        </a:p>
      </dgm:t>
    </dgm:pt>
    <dgm:pt modelId="{47F76D9D-70F5-4E4E-8B57-AA9D7E7A579C}" type="pres">
      <dgm:prSet presAssocID="{E437A329-1185-4240-9F25-80EC3DC3CE8A}" presName="circ1Tx" presStyleLbl="revTx" presStyleIdx="0" presStyleCnt="0">
        <dgm:presLayoutVars>
          <dgm:chMax val="0"/>
          <dgm:chPref val="0"/>
          <dgm:bulletEnabled val="1"/>
        </dgm:presLayoutVars>
      </dgm:prSet>
      <dgm:spPr/>
      <dgm:t>
        <a:bodyPr/>
        <a:lstStyle/>
        <a:p>
          <a:endParaRPr lang="en-US"/>
        </a:p>
      </dgm:t>
    </dgm:pt>
    <dgm:pt modelId="{C231FC1E-7281-44A2-B16E-A57BB86FF0D6}" type="pres">
      <dgm:prSet presAssocID="{B7040957-C3BA-43D4-933E-0ACABBE2F060}" presName="circ2" presStyleLbl="vennNode1" presStyleIdx="1" presStyleCnt="4" custScaleX="163038" custLinFactNeighborX="-953" custLinFactNeighborY="-2377"/>
      <dgm:spPr/>
      <dgm:t>
        <a:bodyPr/>
        <a:lstStyle/>
        <a:p>
          <a:endParaRPr lang="en-US"/>
        </a:p>
      </dgm:t>
    </dgm:pt>
    <dgm:pt modelId="{10F59706-6C79-447B-B282-5F706BD31002}" type="pres">
      <dgm:prSet presAssocID="{B7040957-C3BA-43D4-933E-0ACABBE2F060}" presName="circ2Tx" presStyleLbl="revTx" presStyleIdx="0" presStyleCnt="0">
        <dgm:presLayoutVars>
          <dgm:chMax val="0"/>
          <dgm:chPref val="0"/>
          <dgm:bulletEnabled val="1"/>
        </dgm:presLayoutVars>
      </dgm:prSet>
      <dgm:spPr/>
      <dgm:t>
        <a:bodyPr/>
        <a:lstStyle/>
        <a:p>
          <a:endParaRPr lang="en-US"/>
        </a:p>
      </dgm:t>
    </dgm:pt>
    <dgm:pt modelId="{C2FB851E-E735-49C0-82D7-AF7E01A19469}" type="pres">
      <dgm:prSet presAssocID="{D5B6F39E-AA44-4C69-AFE2-61FD73E31A84}" presName="circ3" presStyleLbl="vennNode1" presStyleIdx="2" presStyleCnt="4" custScaleX="124922" custLinFactNeighborX="-1322" custLinFactNeighborY="-240"/>
      <dgm:spPr/>
      <dgm:t>
        <a:bodyPr/>
        <a:lstStyle/>
        <a:p>
          <a:endParaRPr lang="en-US"/>
        </a:p>
      </dgm:t>
    </dgm:pt>
    <dgm:pt modelId="{74789A64-1937-43EE-8E83-382265925C99}" type="pres">
      <dgm:prSet presAssocID="{D5B6F39E-AA44-4C69-AFE2-61FD73E31A84}" presName="circ3Tx" presStyleLbl="revTx" presStyleIdx="0" presStyleCnt="0">
        <dgm:presLayoutVars>
          <dgm:chMax val="0"/>
          <dgm:chPref val="0"/>
          <dgm:bulletEnabled val="1"/>
        </dgm:presLayoutVars>
      </dgm:prSet>
      <dgm:spPr/>
      <dgm:t>
        <a:bodyPr/>
        <a:lstStyle/>
        <a:p>
          <a:endParaRPr lang="en-US"/>
        </a:p>
      </dgm:t>
    </dgm:pt>
    <dgm:pt modelId="{DF3E94C5-CCCA-4A99-BF40-63087BC84570}" type="pres">
      <dgm:prSet presAssocID="{E7FC226E-EA3E-4091-96EB-693C3DFD89BF}" presName="circ4" presStyleLbl="vennNode1" presStyleIdx="3" presStyleCnt="4" custScaleX="150369" custLinFactNeighborX="-27849" custLinFactNeighborY="1032"/>
      <dgm:spPr/>
      <dgm:t>
        <a:bodyPr/>
        <a:lstStyle/>
        <a:p>
          <a:endParaRPr lang="en-US"/>
        </a:p>
      </dgm:t>
    </dgm:pt>
    <dgm:pt modelId="{86251004-7B99-44AC-9928-F1B4157977B8}" type="pres">
      <dgm:prSet presAssocID="{E7FC226E-EA3E-4091-96EB-693C3DFD89BF}" presName="circ4Tx" presStyleLbl="revTx" presStyleIdx="0" presStyleCnt="0">
        <dgm:presLayoutVars>
          <dgm:chMax val="0"/>
          <dgm:chPref val="0"/>
          <dgm:bulletEnabled val="1"/>
        </dgm:presLayoutVars>
      </dgm:prSet>
      <dgm:spPr/>
      <dgm:t>
        <a:bodyPr/>
        <a:lstStyle/>
        <a:p>
          <a:endParaRPr lang="en-US"/>
        </a:p>
      </dgm:t>
    </dgm:pt>
  </dgm:ptLst>
  <dgm:cxnLst>
    <dgm:cxn modelId="{E6B025B2-E63E-4778-9B4F-EA5FC388A667}" type="presOf" srcId="{E7FC226E-EA3E-4091-96EB-693C3DFD89BF}" destId="{DF3E94C5-CCCA-4A99-BF40-63087BC84570}" srcOrd="0" destOrd="0" presId="urn:microsoft.com/office/officeart/2005/8/layout/venn1"/>
    <dgm:cxn modelId="{267BF6E1-6306-4151-BDF0-CD944F906465}" type="presOf" srcId="{B7040957-C3BA-43D4-933E-0ACABBE2F060}" destId="{C231FC1E-7281-44A2-B16E-A57BB86FF0D6}" srcOrd="0" destOrd="0" presId="urn:microsoft.com/office/officeart/2005/8/layout/venn1"/>
    <dgm:cxn modelId="{10BD8A5A-CFE0-4467-96D2-AFBD3872B0F4}" type="presOf" srcId="{C453D57F-5366-4014-8E3A-9274E6E9566E}" destId="{2E6E4BA9-19D9-4E7C-9C4D-23D88927DA3D}" srcOrd="0" destOrd="0" presId="urn:microsoft.com/office/officeart/2005/8/layout/venn1"/>
    <dgm:cxn modelId="{513E6915-C689-4039-8F83-DE106DC3D34B}" type="presOf" srcId="{B7040957-C3BA-43D4-933E-0ACABBE2F060}" destId="{10F59706-6C79-447B-B282-5F706BD31002}" srcOrd="1" destOrd="0" presId="urn:microsoft.com/office/officeart/2005/8/layout/venn1"/>
    <dgm:cxn modelId="{1AC3C409-9D5C-4BF5-A2F8-777B86D9417E}" srcId="{C453D57F-5366-4014-8E3A-9274E6E9566E}" destId="{E437A329-1185-4240-9F25-80EC3DC3CE8A}" srcOrd="0" destOrd="0" parTransId="{72387D87-CAFB-4E3C-B125-C8247E0B6E6E}" sibTransId="{8EE8F40A-5092-4DC8-94C9-F8C4AFA4A5BD}"/>
    <dgm:cxn modelId="{20662C7D-4FE6-4777-8D04-821082369269}" type="presOf" srcId="{E437A329-1185-4240-9F25-80EC3DC3CE8A}" destId="{47F76D9D-70F5-4E4E-8B57-AA9D7E7A579C}" srcOrd="1" destOrd="0" presId="urn:microsoft.com/office/officeart/2005/8/layout/venn1"/>
    <dgm:cxn modelId="{733D2B5E-4743-41E2-BFF9-124793D7C6A5}" type="presOf" srcId="{E437A329-1185-4240-9F25-80EC3DC3CE8A}" destId="{394B3FAD-FA1B-4023-B1B9-C9B3BEC4918A}" srcOrd="0" destOrd="0" presId="urn:microsoft.com/office/officeart/2005/8/layout/venn1"/>
    <dgm:cxn modelId="{8095BE38-40D5-4BDF-BED3-D8D2FCBEF41B}" type="presOf" srcId="{E7FC226E-EA3E-4091-96EB-693C3DFD89BF}" destId="{86251004-7B99-44AC-9928-F1B4157977B8}" srcOrd="1" destOrd="0" presId="urn:microsoft.com/office/officeart/2005/8/layout/venn1"/>
    <dgm:cxn modelId="{A307C0B9-BE29-4F29-BFD4-44C346091EBD}" type="presOf" srcId="{D5B6F39E-AA44-4C69-AFE2-61FD73E31A84}" destId="{C2FB851E-E735-49C0-82D7-AF7E01A19469}" srcOrd="0" destOrd="0" presId="urn:microsoft.com/office/officeart/2005/8/layout/venn1"/>
    <dgm:cxn modelId="{09986F3E-40C0-4752-81DE-CDC2E089ED97}" srcId="{C453D57F-5366-4014-8E3A-9274E6E9566E}" destId="{E7FC226E-EA3E-4091-96EB-693C3DFD89BF}" srcOrd="3" destOrd="0" parTransId="{CC8282D5-0609-4E09-A8C8-EC3B682A06FB}" sibTransId="{E59039C3-D2D2-4537-A4F7-9B25C05912CD}"/>
    <dgm:cxn modelId="{BADE56A1-C87A-407E-A2CF-7117F5AE94D2}" srcId="{C453D57F-5366-4014-8E3A-9274E6E9566E}" destId="{B7040957-C3BA-43D4-933E-0ACABBE2F060}" srcOrd="1" destOrd="0" parTransId="{CA99E4C4-4E59-4D93-AD2C-1F985B6CD3BB}" sibTransId="{F16BE25B-6E0F-468D-B68E-C42D87E9C6BD}"/>
    <dgm:cxn modelId="{69261E65-744E-4932-B483-A11EBAC06B1E}" type="presOf" srcId="{D5B6F39E-AA44-4C69-AFE2-61FD73E31A84}" destId="{74789A64-1937-43EE-8E83-382265925C99}" srcOrd="1" destOrd="0" presId="urn:microsoft.com/office/officeart/2005/8/layout/venn1"/>
    <dgm:cxn modelId="{1E207327-CBF1-4E9E-A25A-FD5F9DA10D26}" srcId="{C453D57F-5366-4014-8E3A-9274E6E9566E}" destId="{D5B6F39E-AA44-4C69-AFE2-61FD73E31A84}" srcOrd="2" destOrd="0" parTransId="{1067B686-4DD9-4200-979B-9CE3048B71CB}" sibTransId="{086FB6E9-80EC-4938-84F6-71A2CA2113DD}"/>
    <dgm:cxn modelId="{C7DBDEEC-6D2A-4A11-A617-21148AC1D1CA}" type="presParOf" srcId="{2E6E4BA9-19D9-4E7C-9C4D-23D88927DA3D}" destId="{394B3FAD-FA1B-4023-B1B9-C9B3BEC4918A}" srcOrd="0" destOrd="0" presId="urn:microsoft.com/office/officeart/2005/8/layout/venn1"/>
    <dgm:cxn modelId="{5C8FAC41-AD96-4535-94EF-CCED7DCBDFBE}" type="presParOf" srcId="{2E6E4BA9-19D9-4E7C-9C4D-23D88927DA3D}" destId="{47F76D9D-70F5-4E4E-8B57-AA9D7E7A579C}" srcOrd="1" destOrd="0" presId="urn:microsoft.com/office/officeart/2005/8/layout/venn1"/>
    <dgm:cxn modelId="{4169D369-DF57-4BB1-B4F1-7D22EA624081}" type="presParOf" srcId="{2E6E4BA9-19D9-4E7C-9C4D-23D88927DA3D}" destId="{C231FC1E-7281-44A2-B16E-A57BB86FF0D6}" srcOrd="2" destOrd="0" presId="urn:microsoft.com/office/officeart/2005/8/layout/venn1"/>
    <dgm:cxn modelId="{23DA5C99-D992-4B18-B69C-352CA7AB0155}" type="presParOf" srcId="{2E6E4BA9-19D9-4E7C-9C4D-23D88927DA3D}" destId="{10F59706-6C79-447B-B282-5F706BD31002}" srcOrd="3" destOrd="0" presId="urn:microsoft.com/office/officeart/2005/8/layout/venn1"/>
    <dgm:cxn modelId="{9CAF99CB-520E-47FE-B220-1F24DFA4C173}" type="presParOf" srcId="{2E6E4BA9-19D9-4E7C-9C4D-23D88927DA3D}" destId="{C2FB851E-E735-49C0-82D7-AF7E01A19469}" srcOrd="4" destOrd="0" presId="urn:microsoft.com/office/officeart/2005/8/layout/venn1"/>
    <dgm:cxn modelId="{E1A8D3E9-061D-4D5D-BCE3-BB4416412517}" type="presParOf" srcId="{2E6E4BA9-19D9-4E7C-9C4D-23D88927DA3D}" destId="{74789A64-1937-43EE-8E83-382265925C99}" srcOrd="5" destOrd="0" presId="urn:microsoft.com/office/officeart/2005/8/layout/venn1"/>
    <dgm:cxn modelId="{73C36DC2-A891-4FEC-A4D9-3EBD2FA643D2}" type="presParOf" srcId="{2E6E4BA9-19D9-4E7C-9C4D-23D88927DA3D}" destId="{DF3E94C5-CCCA-4A99-BF40-63087BC84570}" srcOrd="6" destOrd="0" presId="urn:microsoft.com/office/officeart/2005/8/layout/venn1"/>
    <dgm:cxn modelId="{BEB5BCA4-FB3D-43AB-BE40-C771A3A1FC70}" type="presParOf" srcId="{2E6E4BA9-19D9-4E7C-9C4D-23D88927DA3D}" destId="{86251004-7B99-44AC-9928-F1B4157977B8}" srcOrd="7" destOrd="0" presId="urn:microsoft.com/office/officeart/2005/8/layout/venn1"/>
  </dgm:cxnLst>
  <dgm:bg>
    <a:solidFill>
      <a:schemeClr val="bg1"/>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EDA9A7-A97B-4C72-BD79-EDD4C6CAAFD4}">
      <dsp:nvSpPr>
        <dsp:cNvPr id="0" name=""/>
        <dsp:cNvSpPr/>
      </dsp:nvSpPr>
      <dsp:spPr>
        <a:xfrm rot="5400000">
          <a:off x="739049" y="1657316"/>
          <a:ext cx="1482163" cy="1687390"/>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8681487-418C-4BE9-9B83-D3C35A97B965}">
      <dsp:nvSpPr>
        <dsp:cNvPr id="0" name=""/>
        <dsp:cNvSpPr/>
      </dsp:nvSpPr>
      <dsp:spPr>
        <a:xfrm>
          <a:off x="346366" y="14308"/>
          <a:ext cx="2495090" cy="1746482"/>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Career Exploration Coaches</a:t>
          </a:r>
        </a:p>
      </dsp:txBody>
      <dsp:txXfrm>
        <a:off x="431638" y="99580"/>
        <a:ext cx="2324546" cy="1575938"/>
      </dsp:txXfrm>
    </dsp:sp>
    <dsp:sp modelId="{CF629EE4-B4F2-44EC-A85D-1DF2BFA7138C}">
      <dsp:nvSpPr>
        <dsp:cNvPr id="0" name=""/>
        <dsp:cNvSpPr/>
      </dsp:nvSpPr>
      <dsp:spPr>
        <a:xfrm>
          <a:off x="2904834" y="228601"/>
          <a:ext cx="2273281" cy="14115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rgbClr val="002060"/>
              </a:solidFill>
            </a:rPr>
            <a:t>Personal Assessments </a:t>
          </a:r>
        </a:p>
        <a:p>
          <a:pPr marL="228600" lvl="1" indent="-228600" algn="l" defTabSz="889000">
            <a:lnSpc>
              <a:spcPct val="90000"/>
            </a:lnSpc>
            <a:spcBef>
              <a:spcPct val="0"/>
            </a:spcBef>
            <a:spcAft>
              <a:spcPct val="15000"/>
            </a:spcAft>
            <a:buChar char="••"/>
          </a:pPr>
          <a:r>
            <a:rPr lang="en-US" sz="2000" kern="1200" dirty="0">
              <a:solidFill>
                <a:srgbClr val="002060"/>
              </a:solidFill>
            </a:rPr>
            <a:t>Exploring Careers and Majors</a:t>
          </a:r>
        </a:p>
      </dsp:txBody>
      <dsp:txXfrm>
        <a:off x="2904834" y="228601"/>
        <a:ext cx="2273281" cy="1411583"/>
      </dsp:txXfrm>
    </dsp:sp>
    <dsp:sp modelId="{BB42C1E8-4241-4420-A4A5-6C389D82298F}">
      <dsp:nvSpPr>
        <dsp:cNvPr id="0" name=""/>
        <dsp:cNvSpPr/>
      </dsp:nvSpPr>
      <dsp:spPr>
        <a:xfrm>
          <a:off x="2349493" y="1976184"/>
          <a:ext cx="2495090" cy="1746482"/>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sz="3100" kern="1200" dirty="0"/>
            <a:t>Industry Coaches</a:t>
          </a:r>
        </a:p>
      </dsp:txBody>
      <dsp:txXfrm>
        <a:off x="2434765" y="2061456"/>
        <a:ext cx="2324546" cy="1575938"/>
      </dsp:txXfrm>
    </dsp:sp>
    <dsp:sp modelId="{B5205BFF-4C59-4FE7-BCFB-8F7C065EA6D8}">
      <dsp:nvSpPr>
        <dsp:cNvPr id="0" name=""/>
        <dsp:cNvSpPr/>
      </dsp:nvSpPr>
      <dsp:spPr>
        <a:xfrm>
          <a:off x="4800849" y="2142751"/>
          <a:ext cx="2946150" cy="14115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rgbClr val="002060"/>
              </a:solidFill>
            </a:rPr>
            <a:t>Identify Industry-specific Employers, Skills, Strategies</a:t>
          </a:r>
        </a:p>
        <a:p>
          <a:pPr marL="228600" lvl="1" indent="-228600" algn="l" defTabSz="889000">
            <a:lnSpc>
              <a:spcPct val="90000"/>
            </a:lnSpc>
            <a:spcBef>
              <a:spcPct val="0"/>
            </a:spcBef>
            <a:spcAft>
              <a:spcPct val="15000"/>
            </a:spcAft>
            <a:buChar char="••"/>
          </a:pPr>
          <a:r>
            <a:rPr lang="en-US" sz="2000" kern="1200" dirty="0">
              <a:solidFill>
                <a:srgbClr val="002060"/>
              </a:solidFill>
            </a:rPr>
            <a:t>Hiring Process</a:t>
          </a:r>
        </a:p>
      </dsp:txBody>
      <dsp:txXfrm>
        <a:off x="4800849" y="2142751"/>
        <a:ext cx="2946150" cy="14115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4B3FAD-FA1B-4023-B1B9-C9B3BEC4918A}">
      <dsp:nvSpPr>
        <dsp:cNvPr id="0" name=""/>
        <dsp:cNvSpPr/>
      </dsp:nvSpPr>
      <dsp:spPr>
        <a:xfrm>
          <a:off x="2695576" y="59447"/>
          <a:ext cx="2370313" cy="1648523"/>
        </a:xfrm>
        <a:prstGeom prst="ellipse">
          <a:avLst/>
        </a:prstGeom>
        <a:solidFill>
          <a:schemeClr val="accent3">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b="1" kern="1200" dirty="0"/>
            <a:t>Personality</a:t>
          </a:r>
        </a:p>
      </dsp:txBody>
      <dsp:txXfrm>
        <a:off x="2969073" y="281363"/>
        <a:ext cx="1823318" cy="523089"/>
      </dsp:txXfrm>
    </dsp:sp>
    <dsp:sp modelId="{C231FC1E-7281-44A2-B16E-A57BB86FF0D6}">
      <dsp:nvSpPr>
        <dsp:cNvPr id="0" name=""/>
        <dsp:cNvSpPr/>
      </dsp:nvSpPr>
      <dsp:spPr>
        <a:xfrm>
          <a:off x="3190871" y="721671"/>
          <a:ext cx="2687720" cy="1648523"/>
        </a:xfrm>
        <a:prstGeom prst="ellipse">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b="1" u="none" kern="1200" dirty="0"/>
            <a:t>Interests</a:t>
          </a:r>
        </a:p>
      </dsp:txBody>
      <dsp:txXfrm>
        <a:off x="4638105" y="911885"/>
        <a:ext cx="1033738" cy="1268095"/>
      </dsp:txXfrm>
    </dsp:sp>
    <dsp:sp modelId="{C2FB851E-E735-49C0-82D7-AF7E01A19469}">
      <dsp:nvSpPr>
        <dsp:cNvPr id="0" name=""/>
        <dsp:cNvSpPr/>
      </dsp:nvSpPr>
      <dsp:spPr>
        <a:xfrm>
          <a:off x="2769809" y="1486055"/>
          <a:ext cx="2059368" cy="1648523"/>
        </a:xfrm>
        <a:prstGeom prst="ellipse">
          <a:avLst/>
        </a:prstGeom>
        <a:solidFill>
          <a:schemeClr val="accent4">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b="1" kern="1200" dirty="0"/>
            <a:t>Values</a:t>
          </a:r>
        </a:p>
      </dsp:txBody>
      <dsp:txXfrm>
        <a:off x="3007428" y="2389573"/>
        <a:ext cx="1584129" cy="523089"/>
      </dsp:txXfrm>
    </dsp:sp>
    <dsp:sp modelId="{DF3E94C5-CCCA-4A99-BF40-63087BC84570}">
      <dsp:nvSpPr>
        <dsp:cNvPr id="0" name=""/>
        <dsp:cNvSpPr/>
      </dsp:nvSpPr>
      <dsp:spPr>
        <a:xfrm>
          <a:off x="1393600" y="777869"/>
          <a:ext cx="2478868" cy="1648523"/>
        </a:xfrm>
        <a:prstGeom prst="ellipse">
          <a:avLst/>
        </a:prstGeom>
        <a:solidFill>
          <a:schemeClr val="accent3">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r" defTabSz="800100">
            <a:lnSpc>
              <a:spcPct val="90000"/>
            </a:lnSpc>
            <a:spcBef>
              <a:spcPct val="0"/>
            </a:spcBef>
            <a:spcAft>
              <a:spcPct val="35000"/>
            </a:spcAft>
          </a:pPr>
          <a:r>
            <a:rPr lang="en-US" sz="1800" b="1" kern="1200" dirty="0"/>
            <a:t>Strengths</a:t>
          </a:r>
          <a:endParaRPr lang="en-US" sz="2000" b="1" kern="1200" dirty="0"/>
        </a:p>
      </dsp:txBody>
      <dsp:txXfrm>
        <a:off x="1584282" y="968084"/>
        <a:ext cx="953411" cy="1268095"/>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026" cy="465297"/>
          </a:xfrm>
          <a:prstGeom prst="rect">
            <a:avLst/>
          </a:prstGeom>
        </p:spPr>
        <p:txBody>
          <a:bodyPr vert="horz" lIns="91430" tIns="45716" rIns="91430" bIns="45716"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sz="quarter" idx="1"/>
          </p:nvPr>
        </p:nvSpPr>
        <p:spPr>
          <a:xfrm>
            <a:off x="3978486" y="0"/>
            <a:ext cx="3043026" cy="465297"/>
          </a:xfrm>
          <a:prstGeom prst="rect">
            <a:avLst/>
          </a:prstGeom>
        </p:spPr>
        <p:txBody>
          <a:bodyPr vert="horz" lIns="91430" tIns="45716" rIns="91430" bIns="45716" rtlCol="0"/>
          <a:lstStyle>
            <a:lvl1pPr algn="r" fontAlgn="auto">
              <a:spcBef>
                <a:spcPts val="0"/>
              </a:spcBef>
              <a:spcAft>
                <a:spcPts val="0"/>
              </a:spcAft>
              <a:defRPr sz="1200" smtClean="0">
                <a:latin typeface="+mn-lt"/>
                <a:cs typeface="+mn-cs"/>
              </a:defRPr>
            </a:lvl1pPr>
          </a:lstStyle>
          <a:p>
            <a:pPr>
              <a:defRPr/>
            </a:pPr>
            <a:fld id="{28431227-8455-4254-B2B7-B17083B17D0C}" type="datetimeFigureOut">
              <a:rPr lang="en-US"/>
              <a:pPr>
                <a:defRPr/>
              </a:pPr>
              <a:t>8/28/2019</a:t>
            </a:fld>
            <a:endParaRPr lang="en-US" dirty="0"/>
          </a:p>
        </p:txBody>
      </p:sp>
      <p:sp>
        <p:nvSpPr>
          <p:cNvPr id="4" name="Footer Placeholder 3"/>
          <p:cNvSpPr>
            <a:spLocks noGrp="1"/>
          </p:cNvSpPr>
          <p:nvPr>
            <p:ph type="ftr" sz="quarter" idx="2"/>
          </p:nvPr>
        </p:nvSpPr>
        <p:spPr>
          <a:xfrm>
            <a:off x="0" y="8842216"/>
            <a:ext cx="3043026" cy="465297"/>
          </a:xfrm>
          <a:prstGeom prst="rect">
            <a:avLst/>
          </a:prstGeom>
        </p:spPr>
        <p:txBody>
          <a:bodyPr vert="horz" lIns="91430" tIns="45716" rIns="91430" bIns="45716" rtlCol="0" anchor="b"/>
          <a:lstStyle>
            <a:lvl1pPr algn="l" fontAlgn="auto">
              <a:spcBef>
                <a:spcPts val="0"/>
              </a:spcBef>
              <a:spcAft>
                <a:spcPts val="0"/>
              </a:spcAft>
              <a:defRPr sz="1200">
                <a:latin typeface="+mn-lt"/>
                <a:cs typeface="+mn-cs"/>
              </a:defRPr>
            </a:lvl1pPr>
          </a:lstStyle>
          <a:p>
            <a:pPr>
              <a:defRPr/>
            </a:pPr>
            <a:endParaRPr lang="en-US" dirty="0"/>
          </a:p>
        </p:txBody>
      </p:sp>
      <p:sp>
        <p:nvSpPr>
          <p:cNvPr id="5" name="Slide Number Placeholder 4"/>
          <p:cNvSpPr>
            <a:spLocks noGrp="1"/>
          </p:cNvSpPr>
          <p:nvPr>
            <p:ph type="sldNum" sz="quarter" idx="3"/>
          </p:nvPr>
        </p:nvSpPr>
        <p:spPr>
          <a:xfrm>
            <a:off x="3978486" y="8842216"/>
            <a:ext cx="3043026" cy="465297"/>
          </a:xfrm>
          <a:prstGeom prst="rect">
            <a:avLst/>
          </a:prstGeom>
        </p:spPr>
        <p:txBody>
          <a:bodyPr vert="horz" wrap="square" lIns="91430" tIns="45716" rIns="91430" bIns="45716" numCol="1" anchor="b" anchorCtr="0" compatLnSpc="1">
            <a:prstTxWarp prst="textNoShape">
              <a:avLst/>
            </a:prstTxWarp>
          </a:bodyPr>
          <a:lstStyle>
            <a:lvl1pPr algn="r">
              <a:defRPr sz="1200">
                <a:latin typeface="Calibri" panose="020F0502020204030204" pitchFamily="34" charset="0"/>
              </a:defRPr>
            </a:lvl1pPr>
          </a:lstStyle>
          <a:p>
            <a:fld id="{4E81952F-4BE7-4614-8970-8726D9D763FF}" type="slidenum">
              <a:rPr lang="en-US" altLang="en-US"/>
              <a:pPr/>
              <a:t>‹#›</a:t>
            </a:fld>
            <a:endParaRPr lang="en-US" altLang="en-US" dirty="0"/>
          </a:p>
        </p:txBody>
      </p:sp>
    </p:spTree>
    <p:extLst>
      <p:ext uri="{BB962C8B-B14F-4D97-AF65-F5344CB8AC3E}">
        <p14:creationId xmlns:p14="http://schemas.microsoft.com/office/powerpoint/2010/main" val="3818897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026" cy="465297"/>
          </a:xfrm>
          <a:prstGeom prst="rect">
            <a:avLst/>
          </a:prstGeom>
        </p:spPr>
        <p:txBody>
          <a:bodyPr vert="horz" lIns="93315" tIns="46657" rIns="93315" bIns="46657"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idx="1"/>
          </p:nvPr>
        </p:nvSpPr>
        <p:spPr>
          <a:xfrm>
            <a:off x="3978486" y="0"/>
            <a:ext cx="3043026" cy="465297"/>
          </a:xfrm>
          <a:prstGeom prst="rect">
            <a:avLst/>
          </a:prstGeom>
        </p:spPr>
        <p:txBody>
          <a:bodyPr vert="horz" lIns="93315" tIns="46657" rIns="93315" bIns="46657" rtlCol="0"/>
          <a:lstStyle>
            <a:lvl1pPr algn="r" fontAlgn="auto">
              <a:spcBef>
                <a:spcPts val="0"/>
              </a:spcBef>
              <a:spcAft>
                <a:spcPts val="0"/>
              </a:spcAft>
              <a:defRPr sz="1200" smtClean="0">
                <a:latin typeface="+mn-lt"/>
                <a:cs typeface="+mn-cs"/>
              </a:defRPr>
            </a:lvl1pPr>
          </a:lstStyle>
          <a:p>
            <a:pPr>
              <a:defRPr/>
            </a:pPr>
            <a:fld id="{D0FDA2E3-B4DB-433F-AAA9-D28FA0E29682}" type="datetimeFigureOut">
              <a:rPr lang="en-US"/>
              <a:pPr>
                <a:defRPr/>
              </a:pPr>
              <a:t>8/28/2019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15" tIns="46657" rIns="93315" bIns="46657" rtlCol="0" anchor="ctr"/>
          <a:lstStyle/>
          <a:p>
            <a:pPr lvl="0"/>
            <a:endParaRPr lang="en-US" noProof="0" dirty="0"/>
          </a:p>
        </p:txBody>
      </p:sp>
      <p:sp>
        <p:nvSpPr>
          <p:cNvPr id="5" name="Notes Placeholder 4"/>
          <p:cNvSpPr>
            <a:spLocks noGrp="1"/>
          </p:cNvSpPr>
          <p:nvPr>
            <p:ph type="body" sz="quarter" idx="3"/>
          </p:nvPr>
        </p:nvSpPr>
        <p:spPr>
          <a:xfrm>
            <a:off x="701993" y="4421108"/>
            <a:ext cx="5619115" cy="4189254"/>
          </a:xfrm>
          <a:prstGeom prst="rect">
            <a:avLst/>
          </a:prstGeom>
        </p:spPr>
        <p:txBody>
          <a:bodyPr vert="horz" lIns="93315" tIns="46657" rIns="93315" bIns="46657"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842216"/>
            <a:ext cx="3043026" cy="465297"/>
          </a:xfrm>
          <a:prstGeom prst="rect">
            <a:avLst/>
          </a:prstGeom>
        </p:spPr>
        <p:txBody>
          <a:bodyPr vert="horz" lIns="93315" tIns="46657" rIns="93315" bIns="46657" rtlCol="0" anchor="b"/>
          <a:lstStyle>
            <a:lvl1pPr algn="l" fontAlgn="auto">
              <a:spcBef>
                <a:spcPts val="0"/>
              </a:spcBef>
              <a:spcAft>
                <a:spcPts val="0"/>
              </a:spcAft>
              <a:defRPr sz="1200">
                <a:latin typeface="+mn-lt"/>
                <a:cs typeface="+mn-cs"/>
              </a:defRPr>
            </a:lvl1pPr>
          </a:lstStyle>
          <a:p>
            <a:pPr>
              <a:defRPr/>
            </a:pPr>
            <a:endParaRPr lang="en-US" dirty="0"/>
          </a:p>
        </p:txBody>
      </p:sp>
      <p:sp>
        <p:nvSpPr>
          <p:cNvPr id="7" name="Slide Number Placeholder 6"/>
          <p:cNvSpPr>
            <a:spLocks noGrp="1"/>
          </p:cNvSpPr>
          <p:nvPr>
            <p:ph type="sldNum" sz="quarter" idx="5"/>
          </p:nvPr>
        </p:nvSpPr>
        <p:spPr>
          <a:xfrm>
            <a:off x="3978486" y="8842216"/>
            <a:ext cx="3043026" cy="465297"/>
          </a:xfrm>
          <a:prstGeom prst="rect">
            <a:avLst/>
          </a:prstGeom>
        </p:spPr>
        <p:txBody>
          <a:bodyPr vert="horz" wrap="square" lIns="93315" tIns="46657" rIns="93315" bIns="46657" numCol="1" anchor="b" anchorCtr="0" compatLnSpc="1">
            <a:prstTxWarp prst="textNoShape">
              <a:avLst/>
            </a:prstTxWarp>
          </a:bodyPr>
          <a:lstStyle>
            <a:lvl1pPr algn="r">
              <a:defRPr sz="1200">
                <a:latin typeface="Calibri" panose="020F0502020204030204" pitchFamily="34" charset="0"/>
              </a:defRPr>
            </a:lvl1pPr>
          </a:lstStyle>
          <a:p>
            <a:fld id="{A619F66D-0C3E-4F0D-8B2A-8ED5F54D50A3}" type="slidenum">
              <a:rPr lang="en-US" altLang="en-US"/>
              <a:pPr/>
              <a:t>‹#›</a:t>
            </a:fld>
            <a:endParaRPr lang="en-US" altLang="en-US" dirty="0"/>
          </a:p>
        </p:txBody>
      </p:sp>
    </p:spTree>
    <p:extLst>
      <p:ext uri="{BB962C8B-B14F-4D97-AF65-F5344CB8AC3E}">
        <p14:creationId xmlns:p14="http://schemas.microsoft.com/office/powerpoint/2010/main" val="343504355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Also KACIF, funding for internships and student career projects</a:t>
            </a:r>
          </a:p>
        </p:txBody>
      </p:sp>
      <p:sp>
        <p:nvSpPr>
          <p:cNvPr id="2048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CB22D691-6436-435A-96EB-68027A9239DB}" type="slidenum">
              <a:rPr lang="en-US" altLang="en-US"/>
              <a:pPr/>
              <a:t>4</a:t>
            </a:fld>
            <a:endParaRPr lang="en-US" altLang="en-US" dirty="0"/>
          </a:p>
        </p:txBody>
      </p:sp>
    </p:spTree>
    <p:extLst>
      <p:ext uri="{BB962C8B-B14F-4D97-AF65-F5344CB8AC3E}">
        <p14:creationId xmlns:p14="http://schemas.microsoft.com/office/powerpoint/2010/main" val="2967438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Also KACIF, funding for internships and student career projects</a:t>
            </a:r>
          </a:p>
        </p:txBody>
      </p:sp>
      <p:sp>
        <p:nvSpPr>
          <p:cNvPr id="2048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CB22D691-6436-435A-96EB-68027A9239DB}" type="slidenum">
              <a:rPr lang="en-US" altLang="en-US"/>
              <a:pPr/>
              <a:t>5</a:t>
            </a:fld>
            <a:endParaRPr lang="en-US" altLang="en-US" dirty="0"/>
          </a:p>
        </p:txBody>
      </p:sp>
    </p:spTree>
    <p:extLst>
      <p:ext uri="{BB962C8B-B14F-4D97-AF65-F5344CB8AC3E}">
        <p14:creationId xmlns:p14="http://schemas.microsoft.com/office/powerpoint/2010/main" val="4036934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b="1" dirty="0"/>
              <a:t>Behind every success story, there’s a plan </a:t>
            </a:r>
            <a:endParaRPr lang="en-US" altLang="en-US" dirty="0"/>
          </a:p>
          <a:p>
            <a:pPr>
              <a:spcBef>
                <a:spcPct val="0"/>
              </a:spcBef>
            </a:pPr>
            <a:r>
              <a:rPr lang="en-US" altLang="en-US" dirty="0"/>
              <a:t>At GW, we believe that each student is unique and thus everyone’s journey to their future career is different.  Our goal is to help students develop an individualized plan which puts their knowledge into action and builds skills for internships and jobs.  </a:t>
            </a:r>
          </a:p>
          <a:p>
            <a:pPr>
              <a:spcBef>
                <a:spcPct val="0"/>
              </a:spcBef>
            </a:pPr>
            <a:endParaRPr lang="en-US" altLang="en-US" dirty="0"/>
          </a:p>
          <a:p>
            <a:pPr>
              <a:spcBef>
                <a:spcPct val="0"/>
              </a:spcBef>
            </a:pPr>
            <a:r>
              <a:rPr lang="en-US" altLang="en-US" b="1" dirty="0"/>
              <a:t>Know your Career Coach</a:t>
            </a:r>
            <a:endParaRPr lang="en-US" altLang="en-US" dirty="0"/>
          </a:p>
          <a:p>
            <a:pPr>
              <a:spcBef>
                <a:spcPct val="0"/>
              </a:spcBef>
            </a:pPr>
            <a:r>
              <a:rPr lang="en-US" altLang="en-US" dirty="0"/>
              <a:t>Our </a:t>
            </a:r>
            <a:r>
              <a:rPr lang="en-US" altLang="en-US" b="1" dirty="0"/>
              <a:t>Career Coaches</a:t>
            </a:r>
            <a:r>
              <a:rPr lang="en-US" altLang="en-US" dirty="0"/>
              <a:t> help students develop a personalized plan for career success.  We develop that plan by understanding the student’s capabilities and needs, developing clear action items, and connecting them to the right programs and resources.  A coach will help you . . . </a:t>
            </a:r>
          </a:p>
          <a:p>
            <a:pPr>
              <a:spcBef>
                <a:spcPct val="0"/>
              </a:spcBef>
            </a:pPr>
            <a:r>
              <a:rPr lang="en-US" altLang="en-US" dirty="0"/>
              <a:t/>
            </a:r>
            <a:br>
              <a:rPr lang="en-US" altLang="en-US" dirty="0"/>
            </a:br>
            <a:r>
              <a:rPr lang="en-US" altLang="en-US" b="1" dirty="0"/>
              <a:t>Know Yourself</a:t>
            </a:r>
            <a:endParaRPr lang="en-US" altLang="en-US" dirty="0"/>
          </a:p>
          <a:p>
            <a:pPr>
              <a:spcBef>
                <a:spcPct val="0"/>
              </a:spcBef>
            </a:pPr>
            <a:r>
              <a:rPr lang="en-US" altLang="en-US" i="1" dirty="0"/>
              <a:t>Connect your passions to a purpose</a:t>
            </a:r>
            <a:r>
              <a:rPr lang="en-US" altLang="en-US" b="1" i="1" dirty="0"/>
              <a:t> </a:t>
            </a:r>
            <a:endParaRPr lang="en-US" altLang="en-US" dirty="0"/>
          </a:p>
          <a:p>
            <a:pPr>
              <a:spcBef>
                <a:spcPct val="0"/>
              </a:spcBef>
            </a:pPr>
            <a:r>
              <a:rPr lang="en-US" altLang="en-US" dirty="0"/>
              <a:t>Gain self-knowledge and connect your passions with a practical strategy for advancing your career.</a:t>
            </a:r>
          </a:p>
          <a:p>
            <a:pPr>
              <a:spcBef>
                <a:spcPct val="0"/>
              </a:spcBef>
            </a:pPr>
            <a:r>
              <a:rPr lang="en-US" altLang="en-US" dirty="0"/>
              <a:t>Understand how your talents relate to academic and career options so you can put your skills to work and knowledge in action at GW, in DC and beyond.</a:t>
            </a:r>
          </a:p>
          <a:p>
            <a:pPr>
              <a:spcBef>
                <a:spcPct val="0"/>
              </a:spcBef>
            </a:pPr>
            <a:r>
              <a:rPr lang="en-US" altLang="en-US" dirty="0"/>
              <a:t>Envision the future professional “you” and clearly communicate your aspirations to people who matter.</a:t>
            </a:r>
          </a:p>
          <a:p>
            <a:pPr>
              <a:spcBef>
                <a:spcPct val="0"/>
              </a:spcBef>
            </a:pPr>
            <a:r>
              <a:rPr lang="en-US" altLang="en-US" dirty="0"/>
              <a:t/>
            </a:r>
            <a:br>
              <a:rPr lang="en-US" altLang="en-US" dirty="0"/>
            </a:br>
            <a:r>
              <a:rPr lang="en-US" altLang="en-US" b="1" dirty="0"/>
              <a:t>Know How to Connect with Employers </a:t>
            </a:r>
            <a:endParaRPr lang="en-US" altLang="en-US" dirty="0"/>
          </a:p>
          <a:p>
            <a:pPr>
              <a:spcBef>
                <a:spcPct val="0"/>
              </a:spcBef>
            </a:pPr>
            <a:r>
              <a:rPr lang="en-US" altLang="en-US" i="1" dirty="0"/>
              <a:t>Bring your dream job closer to reality </a:t>
            </a:r>
            <a:endParaRPr lang="en-US" altLang="en-US" dirty="0"/>
          </a:p>
          <a:p>
            <a:pPr>
              <a:spcBef>
                <a:spcPct val="0"/>
              </a:spcBef>
            </a:pPr>
            <a:r>
              <a:rPr lang="en-US" altLang="en-US" dirty="0"/>
              <a:t>Devise and implement a clear strategy for finding jobs and internships through research, reflection and goal setting.</a:t>
            </a:r>
          </a:p>
          <a:p>
            <a:pPr>
              <a:spcBef>
                <a:spcPct val="0"/>
              </a:spcBef>
            </a:pPr>
            <a:r>
              <a:rPr lang="en-US" altLang="en-US" dirty="0"/>
              <a:t>Learn how to take full advantage of GW connections and build a powerful network of students, alumni, university partners and potential employers.</a:t>
            </a:r>
          </a:p>
          <a:p>
            <a:pPr>
              <a:spcBef>
                <a:spcPct val="0"/>
              </a:spcBef>
            </a:pPr>
            <a:r>
              <a:rPr lang="en-US" altLang="en-US" dirty="0"/>
              <a:t>Navigate the hiring process, from resumes and cover letters to interviews and salary negotiations, to stand out and demonstrate your GW talent. </a:t>
            </a:r>
          </a:p>
          <a:p>
            <a:pPr>
              <a:spcBef>
                <a:spcPct val="0"/>
              </a:spcBef>
            </a:pPr>
            <a:r>
              <a:rPr lang="en-US" altLang="en-US" dirty="0"/>
              <a:t/>
            </a:r>
            <a:br>
              <a:rPr lang="en-US" altLang="en-US" dirty="0"/>
            </a:br>
            <a:r>
              <a:rPr lang="en-US" altLang="en-US" b="1" dirty="0"/>
              <a:t>Know How to be A Professional </a:t>
            </a:r>
            <a:endParaRPr lang="en-US" altLang="en-US" dirty="0"/>
          </a:p>
          <a:p>
            <a:pPr>
              <a:spcBef>
                <a:spcPct val="0"/>
              </a:spcBef>
            </a:pPr>
            <a:r>
              <a:rPr lang="en-US" altLang="en-US" i="1" dirty="0"/>
              <a:t>Make a successful “classroom to career” transition </a:t>
            </a:r>
            <a:endParaRPr lang="en-US" altLang="en-US" dirty="0"/>
          </a:p>
          <a:p>
            <a:pPr>
              <a:spcBef>
                <a:spcPct val="0"/>
              </a:spcBef>
            </a:pPr>
            <a:r>
              <a:rPr lang="en-US" altLang="en-US" dirty="0"/>
              <a:t>Translate your academic, co-curricular and internship experiences and refine your marketable skills.</a:t>
            </a:r>
          </a:p>
          <a:p>
            <a:pPr>
              <a:spcBef>
                <a:spcPct val="0"/>
              </a:spcBef>
            </a:pPr>
            <a:r>
              <a:rPr lang="en-US" altLang="en-US" dirty="0"/>
              <a:t>Develop an online persona that demonstrates strengths and industry-specific skills applied in roles of increasing responsibility and professionalism. </a:t>
            </a:r>
          </a:p>
          <a:p>
            <a:pPr>
              <a:spcBef>
                <a:spcPct val="0"/>
              </a:spcBef>
            </a:pPr>
            <a:r>
              <a:rPr lang="en-US" altLang="en-US" dirty="0"/>
              <a:t>Establish relationships with classmates, colleagues, supervisors and professors who can serve as mentors and references. </a:t>
            </a:r>
          </a:p>
          <a:p>
            <a:pPr>
              <a:spcBef>
                <a:spcPct val="0"/>
              </a:spcBef>
            </a:pPr>
            <a:endParaRPr lang="en-US" altLang="en-US" dirty="0"/>
          </a:p>
          <a:p>
            <a:pPr>
              <a:spcBef>
                <a:spcPct val="0"/>
              </a:spcBef>
            </a:pPr>
            <a:endParaRPr lang="en-US" altLang="en-US" dirty="0"/>
          </a:p>
          <a:p>
            <a:pPr>
              <a:spcBef>
                <a:spcPct val="0"/>
              </a:spcBef>
            </a:pPr>
            <a:endParaRPr lang="en-US" altLang="en-US" dirty="0"/>
          </a:p>
        </p:txBody>
      </p:sp>
      <p:sp>
        <p:nvSpPr>
          <p:cNvPr id="225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9A132651-5DD7-4268-9A22-410BB3A47985}" type="slidenum">
              <a:rPr lang="en-US" altLang="en-US"/>
              <a:pPr/>
              <a:t>6</a:t>
            </a:fld>
            <a:endParaRPr lang="en-US" altLang="en-US" dirty="0"/>
          </a:p>
        </p:txBody>
      </p:sp>
    </p:spTree>
    <p:extLst>
      <p:ext uri="{BB962C8B-B14F-4D97-AF65-F5344CB8AC3E}">
        <p14:creationId xmlns:p14="http://schemas.microsoft.com/office/powerpoint/2010/main" val="332404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Discuss the distinction between CECs and Industry Coaches, what they focus on and help students with</a:t>
            </a:r>
          </a:p>
        </p:txBody>
      </p:sp>
      <p:sp>
        <p:nvSpPr>
          <p:cNvPr id="2662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1B638B20-7BDE-4954-889C-3025E636D945}" type="slidenum">
              <a:rPr lang="en-US" altLang="en-US"/>
              <a:pPr/>
              <a:t>7</a:t>
            </a:fld>
            <a:endParaRPr lang="en-US" altLang="en-US" dirty="0"/>
          </a:p>
        </p:txBody>
      </p:sp>
    </p:spTree>
    <p:extLst>
      <p:ext uri="{BB962C8B-B14F-4D97-AF65-F5344CB8AC3E}">
        <p14:creationId xmlns:p14="http://schemas.microsoft.com/office/powerpoint/2010/main" val="652603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marL="233286" indent="-233286" fontAlgn="auto">
              <a:spcBef>
                <a:spcPts val="0"/>
              </a:spcBef>
              <a:spcAft>
                <a:spcPts val="0"/>
              </a:spcAft>
              <a:buFontTx/>
              <a:buAutoNum type="arabicPeriod"/>
              <a:defRPr/>
            </a:pPr>
            <a:r>
              <a:rPr lang="en-US" dirty="0"/>
              <a:t>At the start of your career development process, you need to know what you’re looking for and why you’re looking for it. Starts with understanding yourself.</a:t>
            </a:r>
          </a:p>
          <a:p>
            <a:pPr marL="233286" indent="-233286" fontAlgn="auto">
              <a:spcBef>
                <a:spcPts val="0"/>
              </a:spcBef>
              <a:spcAft>
                <a:spcPts val="0"/>
              </a:spcAft>
              <a:buFontTx/>
              <a:buAutoNum type="arabicPeriod"/>
              <a:defRPr/>
            </a:pPr>
            <a:r>
              <a:rPr lang="en-US" dirty="0"/>
              <a:t>Do you know what your interested in? It could be the field or industry, who or what you want to work with</a:t>
            </a:r>
          </a:p>
          <a:p>
            <a:pPr marL="690440" lvl="1" indent="-233286" fontAlgn="auto">
              <a:spcBef>
                <a:spcPts val="0"/>
              </a:spcBef>
              <a:spcAft>
                <a:spcPts val="0"/>
              </a:spcAft>
              <a:buFontTx/>
              <a:buAutoNum type="arabicPeriod"/>
              <a:defRPr/>
            </a:pPr>
            <a:r>
              <a:rPr lang="en-US" dirty="0"/>
              <a:t>Realistic</a:t>
            </a:r>
          </a:p>
          <a:p>
            <a:pPr marL="690440" lvl="1" indent="-233286" fontAlgn="auto">
              <a:spcBef>
                <a:spcPts val="0"/>
              </a:spcBef>
              <a:spcAft>
                <a:spcPts val="0"/>
              </a:spcAft>
              <a:buFontTx/>
              <a:buAutoNum type="arabicPeriod"/>
              <a:defRPr/>
            </a:pPr>
            <a:r>
              <a:rPr lang="en-US" dirty="0"/>
              <a:t>Investigative</a:t>
            </a:r>
          </a:p>
          <a:p>
            <a:pPr marL="690440" lvl="1" indent="-233286" fontAlgn="auto">
              <a:spcBef>
                <a:spcPts val="0"/>
              </a:spcBef>
              <a:spcAft>
                <a:spcPts val="0"/>
              </a:spcAft>
              <a:buFontTx/>
              <a:buAutoNum type="arabicPeriod"/>
              <a:defRPr/>
            </a:pPr>
            <a:r>
              <a:rPr lang="en-US" dirty="0"/>
              <a:t>Artistic</a:t>
            </a:r>
          </a:p>
          <a:p>
            <a:pPr marL="690440" lvl="1" indent="-233286" fontAlgn="auto">
              <a:spcBef>
                <a:spcPts val="0"/>
              </a:spcBef>
              <a:spcAft>
                <a:spcPts val="0"/>
              </a:spcAft>
              <a:buFontTx/>
              <a:buAutoNum type="arabicPeriod"/>
              <a:defRPr/>
            </a:pPr>
            <a:r>
              <a:rPr lang="en-US" dirty="0"/>
              <a:t>Social</a:t>
            </a:r>
          </a:p>
          <a:p>
            <a:pPr marL="690440" lvl="1" indent="-233286" fontAlgn="auto">
              <a:spcBef>
                <a:spcPts val="0"/>
              </a:spcBef>
              <a:spcAft>
                <a:spcPts val="0"/>
              </a:spcAft>
              <a:buFontTx/>
              <a:buAutoNum type="arabicPeriod"/>
              <a:defRPr/>
            </a:pPr>
            <a:r>
              <a:rPr lang="en-US" dirty="0"/>
              <a:t>Enterprising</a:t>
            </a:r>
          </a:p>
          <a:p>
            <a:pPr marL="690440" lvl="1" indent="-233286" fontAlgn="auto">
              <a:spcBef>
                <a:spcPts val="0"/>
              </a:spcBef>
              <a:spcAft>
                <a:spcPts val="0"/>
              </a:spcAft>
              <a:buFontTx/>
              <a:buAutoNum type="arabicPeriod"/>
              <a:defRPr/>
            </a:pPr>
            <a:r>
              <a:rPr lang="en-US" dirty="0"/>
              <a:t>Conventional</a:t>
            </a:r>
          </a:p>
          <a:p>
            <a:pPr marL="233286" indent="-233286" fontAlgn="auto">
              <a:spcBef>
                <a:spcPts val="0"/>
              </a:spcBef>
              <a:spcAft>
                <a:spcPts val="0"/>
              </a:spcAft>
              <a:buFontTx/>
              <a:buAutoNum type="arabicPeriod"/>
              <a:defRPr/>
            </a:pPr>
            <a:r>
              <a:rPr lang="en-US" dirty="0"/>
              <a:t>What kinds of skills do you have? Do you work best with computers or people? Do you have strong communication or presentation skills? Are you creative or artistic?</a:t>
            </a:r>
          </a:p>
          <a:p>
            <a:pPr marL="233286" indent="-233286" fontAlgn="auto">
              <a:spcBef>
                <a:spcPts val="0"/>
              </a:spcBef>
              <a:spcAft>
                <a:spcPts val="0"/>
              </a:spcAft>
              <a:buFontTx/>
              <a:buAutoNum type="arabicPeriod"/>
              <a:defRPr/>
            </a:pPr>
            <a:r>
              <a:rPr lang="en-US" dirty="0"/>
              <a:t>What are your work values? What is important to you in a work setting and for work fulfillment? </a:t>
            </a:r>
          </a:p>
          <a:p>
            <a:pPr marL="233286" indent="-233286" fontAlgn="auto">
              <a:spcBef>
                <a:spcPts val="0"/>
              </a:spcBef>
              <a:spcAft>
                <a:spcPts val="0"/>
              </a:spcAft>
              <a:buFontTx/>
              <a:buAutoNum type="arabicPeriod"/>
              <a:defRPr/>
            </a:pPr>
            <a:r>
              <a:rPr lang="en-US" dirty="0"/>
              <a:t>Using this knowledge of yourself will help guide you in narrowing down your field of choices.</a:t>
            </a:r>
          </a:p>
          <a:p>
            <a:pPr marL="233286" indent="-233286" fontAlgn="auto">
              <a:spcBef>
                <a:spcPts val="0"/>
              </a:spcBef>
              <a:spcAft>
                <a:spcPts val="0"/>
              </a:spcAft>
              <a:buFontTx/>
              <a:buAutoNum type="arabicPeriod"/>
              <a:defRPr/>
            </a:pPr>
            <a:r>
              <a:rPr lang="en-US" dirty="0"/>
              <a:t>If you are hearing these questions and you don’t know the answers or you’re starting to feel overwhelmed, make an appointment with a career consultant at the foundation level to discover these answers.</a:t>
            </a:r>
          </a:p>
          <a:p>
            <a:pPr marL="171432" indent="-171432" fontAlgn="auto">
              <a:spcBef>
                <a:spcPts val="0"/>
              </a:spcBef>
              <a:spcAft>
                <a:spcPts val="0"/>
              </a:spcAft>
              <a:buFont typeface="Arial" panose="020B0604020202020204" pitchFamily="34" charset="0"/>
              <a:buChar char="•"/>
              <a:defRPr/>
            </a:pPr>
            <a:r>
              <a:rPr lang="en-US" dirty="0"/>
              <a:t>We love hearing students’ stories (we start them on their way)</a:t>
            </a:r>
          </a:p>
          <a:p>
            <a:pPr marL="171432" indent="-171432" fontAlgn="auto">
              <a:spcBef>
                <a:spcPts val="0"/>
              </a:spcBef>
              <a:spcAft>
                <a:spcPts val="0"/>
              </a:spcAft>
              <a:buFont typeface="Arial" panose="020B0604020202020204" pitchFamily="34" charset="0"/>
              <a:buChar char="•"/>
              <a:defRPr/>
            </a:pPr>
            <a:r>
              <a:rPr lang="en-US" dirty="0"/>
              <a:t>Help students find their fit</a:t>
            </a:r>
          </a:p>
          <a:p>
            <a:pPr marL="171432" indent="-171432" fontAlgn="auto">
              <a:spcBef>
                <a:spcPts val="0"/>
              </a:spcBef>
              <a:spcAft>
                <a:spcPts val="0"/>
              </a:spcAft>
              <a:buFont typeface="Arial" panose="020B0604020202020204" pitchFamily="34" charset="0"/>
              <a:buChar char="•"/>
              <a:defRPr/>
            </a:pPr>
            <a:r>
              <a:rPr lang="en-US" dirty="0"/>
              <a:t>Articulate interests, values, and skills</a:t>
            </a:r>
          </a:p>
          <a:p>
            <a:pPr marL="171432" indent="-171432" fontAlgn="auto">
              <a:spcBef>
                <a:spcPts val="0"/>
              </a:spcBef>
              <a:spcAft>
                <a:spcPts val="0"/>
              </a:spcAft>
              <a:buFont typeface="Arial" panose="020B0604020202020204" pitchFamily="34" charset="0"/>
              <a:buChar char="•"/>
              <a:defRPr/>
            </a:pPr>
            <a:r>
              <a:rPr lang="en-US" dirty="0"/>
              <a:t>Begin to formulate a work environment</a:t>
            </a:r>
          </a:p>
          <a:p>
            <a:pPr marL="171432" indent="-171432" fontAlgn="auto">
              <a:spcBef>
                <a:spcPts val="0"/>
              </a:spcBef>
              <a:spcAft>
                <a:spcPts val="0"/>
              </a:spcAft>
              <a:buFont typeface="Arial" panose="020B0604020202020204" pitchFamily="34" charset="0"/>
              <a:buChar char="•"/>
              <a:defRPr/>
            </a:pPr>
            <a:r>
              <a:rPr lang="en-US" dirty="0"/>
              <a:t>Putting experiences on resume and helping them see the value in all of their experiences </a:t>
            </a:r>
          </a:p>
          <a:p>
            <a:pPr marL="171432" indent="-171432" fontAlgn="auto">
              <a:spcBef>
                <a:spcPts val="0"/>
              </a:spcBef>
              <a:spcAft>
                <a:spcPts val="0"/>
              </a:spcAft>
              <a:buFont typeface="Arial" panose="020B0604020202020204" pitchFamily="34" charset="0"/>
              <a:buChar char="•"/>
              <a:defRPr/>
            </a:pPr>
            <a:r>
              <a:rPr lang="en-US" dirty="0"/>
              <a:t>Begin to put words and focus to all of the above for their story</a:t>
            </a:r>
          </a:p>
        </p:txBody>
      </p:sp>
      <p:sp>
        <p:nvSpPr>
          <p:cNvPr id="2867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231B54A0-2C10-4D7C-BBC5-202A018CC124}" type="slidenum">
              <a:rPr lang="en-US" altLang="en-US"/>
              <a:pPr/>
              <a:t>8</a:t>
            </a:fld>
            <a:endParaRPr lang="en-US" altLang="en-US" dirty="0"/>
          </a:p>
        </p:txBody>
      </p:sp>
    </p:spTree>
    <p:extLst>
      <p:ext uri="{BB962C8B-B14F-4D97-AF65-F5344CB8AC3E}">
        <p14:creationId xmlns:p14="http://schemas.microsoft.com/office/powerpoint/2010/main" val="3736947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-Where can you get leadership experience?</a:t>
            </a:r>
          </a:p>
          <a:p>
            <a:pPr>
              <a:spcBef>
                <a:spcPct val="0"/>
              </a:spcBef>
            </a:pPr>
            <a:r>
              <a:rPr lang="en-US" altLang="en-US" dirty="0"/>
              <a:t>-400+ student org’s</a:t>
            </a:r>
          </a:p>
          <a:p>
            <a:pPr>
              <a:spcBef>
                <a:spcPct val="0"/>
              </a:spcBef>
            </a:pPr>
            <a:r>
              <a:rPr lang="en-US" altLang="en-US" dirty="0"/>
              <a:t>-Part time jobs = transferrable skills</a:t>
            </a:r>
          </a:p>
          <a:p>
            <a:pPr>
              <a:spcBef>
                <a:spcPct val="0"/>
              </a:spcBef>
            </a:pPr>
            <a:r>
              <a:rPr lang="en-US" altLang="en-US" dirty="0"/>
              <a:t>-Find research or writing experience</a:t>
            </a:r>
          </a:p>
          <a:p>
            <a:pPr>
              <a:spcBef>
                <a:spcPct val="0"/>
              </a:spcBef>
            </a:pPr>
            <a:r>
              <a:rPr lang="en-US" altLang="en-US" dirty="0"/>
              <a:t>-Volunteering or service oriented work- break out of the box that says experiences is only paid full time positions. GW is service-oriented. Take advantage</a:t>
            </a:r>
          </a:p>
        </p:txBody>
      </p:sp>
      <p:sp>
        <p:nvSpPr>
          <p:cNvPr id="3174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603AA575-8B33-4055-A615-EA8458B84AFD}" type="slidenum">
              <a:rPr lang="en-US" altLang="en-US"/>
              <a:pPr/>
              <a:t>11</a:t>
            </a:fld>
            <a:endParaRPr lang="en-US" altLang="en-US" dirty="0"/>
          </a:p>
        </p:txBody>
      </p:sp>
    </p:spTree>
    <p:extLst>
      <p:ext uri="{BB962C8B-B14F-4D97-AF65-F5344CB8AC3E}">
        <p14:creationId xmlns:p14="http://schemas.microsoft.com/office/powerpoint/2010/main" val="1713934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-Where can you get leadership experience?</a:t>
            </a:r>
          </a:p>
          <a:p>
            <a:pPr>
              <a:spcBef>
                <a:spcPct val="0"/>
              </a:spcBef>
            </a:pPr>
            <a:r>
              <a:rPr lang="en-US" altLang="en-US" dirty="0"/>
              <a:t>-400+ student org’s</a:t>
            </a:r>
          </a:p>
          <a:p>
            <a:pPr>
              <a:spcBef>
                <a:spcPct val="0"/>
              </a:spcBef>
            </a:pPr>
            <a:r>
              <a:rPr lang="en-US" altLang="en-US" dirty="0"/>
              <a:t>-Part time jobs = transferrable skills</a:t>
            </a:r>
          </a:p>
          <a:p>
            <a:pPr>
              <a:spcBef>
                <a:spcPct val="0"/>
              </a:spcBef>
            </a:pPr>
            <a:r>
              <a:rPr lang="en-US" altLang="en-US" dirty="0"/>
              <a:t>-Find research or writing experience</a:t>
            </a:r>
          </a:p>
          <a:p>
            <a:pPr>
              <a:spcBef>
                <a:spcPct val="0"/>
              </a:spcBef>
            </a:pPr>
            <a:r>
              <a:rPr lang="en-US" altLang="en-US" dirty="0"/>
              <a:t>-Volunteering or service oriented work- break out of the box that says experiences is only paid full time positions. GW is service-oriented. Take advantage</a:t>
            </a:r>
          </a:p>
        </p:txBody>
      </p:sp>
      <p:sp>
        <p:nvSpPr>
          <p:cNvPr id="3174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603AA575-8B33-4055-A615-EA8458B84AFD}" type="slidenum">
              <a:rPr lang="en-US" altLang="en-US"/>
              <a:pPr/>
              <a:t>12</a:t>
            </a:fld>
            <a:endParaRPr lang="en-US" altLang="en-US" dirty="0"/>
          </a:p>
        </p:txBody>
      </p:sp>
    </p:spTree>
    <p:extLst>
      <p:ext uri="{BB962C8B-B14F-4D97-AF65-F5344CB8AC3E}">
        <p14:creationId xmlns:p14="http://schemas.microsoft.com/office/powerpoint/2010/main" val="2615080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Highlight key features that students might be interested in.  We will stay after if they want to see how it works – show you features on laptop/iPAD</a:t>
            </a:r>
          </a:p>
          <a:p>
            <a:pPr defTabSz="914674">
              <a:spcBef>
                <a:spcPct val="0"/>
              </a:spcBef>
              <a:defRPr/>
            </a:pPr>
            <a:r>
              <a:rPr lang="en-US" altLang="en-US" dirty="0"/>
              <a:t>GWork = online database of jobs and internships with employers we have a connection or relationship with</a:t>
            </a:r>
          </a:p>
          <a:p>
            <a:pPr>
              <a:spcBef>
                <a:spcPct val="0"/>
              </a:spcBef>
            </a:pPr>
            <a:endParaRPr lang="en-US" altLang="en-US" dirty="0"/>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284AECDD-D4CD-4931-A3C2-02CD5A8FB8C3}" type="slidenum">
              <a:rPr lang="en-US" altLang="en-US"/>
              <a:pPr/>
              <a:t>13</a:t>
            </a:fld>
            <a:endParaRPr lang="en-US" altLang="en-US" dirty="0"/>
          </a:p>
        </p:txBody>
      </p:sp>
    </p:spTree>
    <p:extLst>
      <p:ext uri="{BB962C8B-B14F-4D97-AF65-F5344CB8AC3E}">
        <p14:creationId xmlns:p14="http://schemas.microsoft.com/office/powerpoint/2010/main" val="9692341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Highlight key features that students might be interested in.  We will stay after if they want to see how it works – show you features on laptop/iPAD</a:t>
            </a:r>
          </a:p>
          <a:p>
            <a:pPr defTabSz="914674">
              <a:spcBef>
                <a:spcPct val="0"/>
              </a:spcBef>
              <a:defRPr/>
            </a:pPr>
            <a:r>
              <a:rPr lang="en-US" altLang="en-US" dirty="0"/>
              <a:t>GWork = online database of jobs and internships with employers we have a connection or relationship with</a:t>
            </a:r>
          </a:p>
          <a:p>
            <a:pPr>
              <a:spcBef>
                <a:spcPct val="0"/>
              </a:spcBef>
            </a:pPr>
            <a:endParaRPr lang="en-US" altLang="en-US" dirty="0"/>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284AECDD-D4CD-4931-A3C2-02CD5A8FB8C3}" type="slidenum">
              <a:rPr lang="en-US" altLang="en-US"/>
              <a:pPr/>
              <a:t>14</a:t>
            </a:fld>
            <a:endParaRPr lang="en-US" altLang="en-US" dirty="0"/>
          </a:p>
        </p:txBody>
      </p:sp>
    </p:spTree>
    <p:extLst>
      <p:ext uri="{BB962C8B-B14F-4D97-AF65-F5344CB8AC3E}">
        <p14:creationId xmlns:p14="http://schemas.microsoft.com/office/powerpoint/2010/main" val="18223296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Highlight key features that students might be interested in.  We will stay after if they want to see how it works – show you features on laptop/iPAD</a:t>
            </a:r>
          </a:p>
          <a:p>
            <a:pPr defTabSz="914674">
              <a:spcBef>
                <a:spcPct val="0"/>
              </a:spcBef>
              <a:defRPr/>
            </a:pPr>
            <a:r>
              <a:rPr lang="en-US" altLang="en-US" dirty="0"/>
              <a:t>GWork = online database of jobs and internships with employers we have a connection or relationship with</a:t>
            </a:r>
          </a:p>
          <a:p>
            <a:pPr>
              <a:spcBef>
                <a:spcPct val="0"/>
              </a:spcBef>
            </a:pPr>
            <a:endParaRPr lang="en-US" altLang="en-US" dirty="0"/>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284AECDD-D4CD-4931-A3C2-02CD5A8FB8C3}" type="slidenum">
              <a:rPr lang="en-US" altLang="en-US"/>
              <a:pPr/>
              <a:t>15</a:t>
            </a:fld>
            <a:endParaRPr lang="en-US" altLang="en-US" dirty="0"/>
          </a:p>
        </p:txBody>
      </p:sp>
    </p:spTree>
    <p:extLst>
      <p:ext uri="{BB962C8B-B14F-4D97-AF65-F5344CB8AC3E}">
        <p14:creationId xmlns:p14="http://schemas.microsoft.com/office/powerpoint/2010/main" val="9620154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Highlight key features that students might be interested in.  We will stay after if they want to see how it works – show you features on laptop/iPAD</a:t>
            </a:r>
          </a:p>
          <a:p>
            <a:pPr defTabSz="914674">
              <a:spcBef>
                <a:spcPct val="0"/>
              </a:spcBef>
              <a:defRPr/>
            </a:pPr>
            <a:r>
              <a:rPr lang="en-US" altLang="en-US" dirty="0"/>
              <a:t>GWork = online database of jobs and internships with employers we have a connection or relationship with</a:t>
            </a:r>
          </a:p>
          <a:p>
            <a:pPr>
              <a:spcBef>
                <a:spcPct val="0"/>
              </a:spcBef>
            </a:pPr>
            <a:endParaRPr lang="en-US" altLang="en-US" dirty="0"/>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3173" indent="-285836">
              <a:defRPr>
                <a:solidFill>
                  <a:schemeClr val="tx1"/>
                </a:solidFill>
                <a:latin typeface="Calibri" panose="020F0502020204030204" pitchFamily="34" charset="0"/>
                <a:cs typeface="Arial" panose="020B0604020202020204" pitchFamily="34" charset="0"/>
              </a:defRPr>
            </a:lvl2pPr>
            <a:lvl3pPr marL="1143343" indent="-228669">
              <a:defRPr>
                <a:solidFill>
                  <a:schemeClr val="tx1"/>
                </a:solidFill>
                <a:latin typeface="Calibri" panose="020F0502020204030204" pitchFamily="34" charset="0"/>
                <a:cs typeface="Arial" panose="020B0604020202020204" pitchFamily="34" charset="0"/>
              </a:defRPr>
            </a:lvl3pPr>
            <a:lvl4pPr marL="1600680" indent="-228669">
              <a:defRPr>
                <a:solidFill>
                  <a:schemeClr val="tx1"/>
                </a:solidFill>
                <a:latin typeface="Calibri" panose="020F0502020204030204" pitchFamily="34" charset="0"/>
                <a:cs typeface="Arial" panose="020B0604020202020204" pitchFamily="34" charset="0"/>
              </a:defRPr>
            </a:lvl4pPr>
            <a:lvl5pPr marL="2058017" indent="-228669">
              <a:defRPr>
                <a:solidFill>
                  <a:schemeClr val="tx1"/>
                </a:solidFill>
                <a:latin typeface="Calibri" panose="020F0502020204030204" pitchFamily="34" charset="0"/>
                <a:cs typeface="Arial" panose="020B0604020202020204" pitchFamily="34" charset="0"/>
              </a:defRPr>
            </a:lvl5pPr>
            <a:lvl6pPr marL="2515354"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2692"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30029"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7366" indent="-228669"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284AECDD-D4CD-4931-A3C2-02CD5A8FB8C3}" type="slidenum">
              <a:rPr lang="en-US" altLang="en-US"/>
              <a:pPr/>
              <a:t>16</a:t>
            </a:fld>
            <a:endParaRPr lang="en-US" altLang="en-US" dirty="0"/>
          </a:p>
        </p:txBody>
      </p:sp>
    </p:spTree>
    <p:extLst>
      <p:ext uri="{BB962C8B-B14F-4D97-AF65-F5344CB8AC3E}">
        <p14:creationId xmlns:p14="http://schemas.microsoft.com/office/powerpoint/2010/main" val="14767337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99247" y="1861441"/>
            <a:ext cx="7745505" cy="3170264"/>
          </a:xfrm>
          <a:prstGeom prst="rect">
            <a:avLst/>
          </a:prstGeom>
        </p:spPr>
        <p:txBody>
          <a:bodyPr/>
          <a:lstStyle>
            <a:lvl1pPr>
              <a:defRPr>
                <a:solidFill>
                  <a:srgbClr val="595959"/>
                </a:solidFill>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a:t>Click to edit Master text styles</a:t>
            </a:r>
          </a:p>
        </p:txBody>
      </p:sp>
      <p:sp>
        <p:nvSpPr>
          <p:cNvPr id="4" name="Title 10"/>
          <p:cNvSpPr>
            <a:spLocks noGrp="1"/>
          </p:cNvSpPr>
          <p:nvPr>
            <p:ph type="title"/>
          </p:nvPr>
        </p:nvSpPr>
        <p:spPr>
          <a:xfrm>
            <a:off x="688490" y="570156"/>
            <a:ext cx="7756263" cy="1054250"/>
          </a:xfrm>
          <a:prstGeom prst="rect">
            <a:avLst/>
          </a:prstGeom>
        </p:spPr>
        <p:txBody>
          <a:bodyPr/>
          <a:lstStyle>
            <a:lvl1pPr algn="l">
              <a:defRPr sz="4000" b="1">
                <a:solidFill>
                  <a:schemeClr val="tx1">
                    <a:lumMod val="75000"/>
                    <a:lumOff val="25000"/>
                  </a:schemeClr>
                </a:solidFill>
                <a:latin typeface="Arial"/>
                <a:cs typeface="Arial"/>
              </a:defRPr>
            </a:lvl1pPr>
          </a:lstStyle>
          <a:p>
            <a:r>
              <a:rPr lang="en-US" dirty="0"/>
              <a:t>Click to edit Master title style</a:t>
            </a:r>
          </a:p>
        </p:txBody>
      </p:sp>
      <p:pic>
        <p:nvPicPr>
          <p:cNvPr id="6" name="Shape 87"/>
          <p:cNvPicPr preferRelativeResize="0"/>
          <p:nvPr userDrawn="1"/>
        </p:nvPicPr>
        <p:blipFill rotWithShape="1">
          <a:blip r:embed="rId2">
            <a:alphaModFix/>
          </a:blip>
          <a:srcRect/>
          <a:stretch/>
        </p:blipFill>
        <p:spPr>
          <a:xfrm>
            <a:off x="381000" y="5791757"/>
            <a:ext cx="1056712" cy="804861"/>
          </a:xfrm>
          <a:prstGeom prst="rect">
            <a:avLst/>
          </a:prstGeom>
          <a:noFill/>
          <a:ln>
            <a:noFill/>
          </a:ln>
        </p:spPr>
      </p:pic>
      <p:pic>
        <p:nvPicPr>
          <p:cNvPr id="7" name="Shape 88"/>
          <p:cNvPicPr preferRelativeResize="0"/>
          <p:nvPr userDrawn="1"/>
        </p:nvPicPr>
        <p:blipFill rotWithShape="1">
          <a:blip r:embed="rId3">
            <a:alphaModFix/>
          </a:blip>
          <a:srcRect/>
          <a:stretch/>
        </p:blipFill>
        <p:spPr>
          <a:xfrm>
            <a:off x="6507623" y="5920344"/>
            <a:ext cx="2138834" cy="547687"/>
          </a:xfrm>
          <a:prstGeom prst="rect">
            <a:avLst/>
          </a:prstGeom>
          <a:noFill/>
          <a:ln>
            <a:noFill/>
          </a:ln>
        </p:spPr>
      </p:pic>
      <p:sp>
        <p:nvSpPr>
          <p:cNvPr id="9" name="Shape 214"/>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10" name="Shape 215"/>
          <p:cNvPicPr preferRelativeResize="0"/>
          <p:nvPr userDrawn="1"/>
        </p:nvPicPr>
        <p:blipFill rotWithShape="1">
          <a:blip r:embed="rId3">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3447809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 name="Title 1"/>
          <p:cNvSpPr>
            <a:spLocks noGrp="1"/>
          </p:cNvSpPr>
          <p:nvPr>
            <p:ph type="title"/>
          </p:nvPr>
        </p:nvSpPr>
        <p:spPr>
          <a:xfrm>
            <a:off x="690040" y="1204857"/>
            <a:ext cx="7754713" cy="1910716"/>
          </a:xfrm>
          <a:prstGeom prst="rect">
            <a:avLst/>
          </a:prstGeom>
        </p:spPr>
        <p:txBody>
          <a:bodyPr anchor="b"/>
          <a:lstStyle>
            <a:lvl1pPr algn="ctr">
              <a:defRPr sz="5400" b="1" cap="none" baseline="0">
                <a:solidFill>
                  <a:srgbClr val="595959"/>
                </a:solidFill>
                <a:latin typeface="Arial"/>
                <a:cs typeface="Arial"/>
              </a:defRPr>
            </a:lvl1pPr>
          </a:lstStyle>
          <a:p>
            <a:r>
              <a:rPr lang="en-US"/>
              <a:t>Click to edit Master title style</a:t>
            </a:r>
            <a:endParaRPr lang="en-US" dirty="0"/>
          </a:p>
        </p:txBody>
      </p:sp>
      <p:sp>
        <p:nvSpPr>
          <p:cNvPr id="4" name="Text Placeholder 2"/>
          <p:cNvSpPr>
            <a:spLocks noGrp="1"/>
          </p:cNvSpPr>
          <p:nvPr>
            <p:ph type="body" idx="1"/>
          </p:nvPr>
        </p:nvSpPr>
        <p:spPr>
          <a:xfrm>
            <a:off x="699248" y="3324431"/>
            <a:ext cx="7734747" cy="1500187"/>
          </a:xfrm>
          <a:prstGeom prst="rect">
            <a:avLst/>
          </a:prstGeom>
        </p:spPr>
        <p:txBody>
          <a:bodyPr anchor="t"/>
          <a:lstStyle>
            <a:lvl1pPr marL="0" indent="0" algn="ctr">
              <a:buNone/>
              <a:defRPr sz="2000">
                <a:solidFill>
                  <a:srgbClr val="595959"/>
                </a:solidFill>
                <a:latin typeface="Arial"/>
                <a:cs typeface="Aria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Shape 214"/>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215"/>
          <p:cNvPicPr preferRelativeResize="0"/>
          <p:nvPr userDrawn="1"/>
        </p:nvPicPr>
        <p:blipFill rotWithShape="1">
          <a:blip r:embed="rId2">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1983495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Areas">
    <p:spTree>
      <p:nvGrpSpPr>
        <p:cNvPr id="1" name=""/>
        <p:cNvGrpSpPr/>
        <p:nvPr/>
      </p:nvGrpSpPr>
      <p:grpSpPr>
        <a:xfrm>
          <a:off x="0" y="0"/>
          <a:ext cx="0" cy="0"/>
          <a:chOff x="0" y="0"/>
          <a:chExt cx="0" cy="0"/>
        </a:xfrm>
      </p:grpSpPr>
      <p:sp>
        <p:nvSpPr>
          <p:cNvPr id="3" name="Title 11"/>
          <p:cNvSpPr>
            <a:spLocks noGrp="1"/>
          </p:cNvSpPr>
          <p:nvPr>
            <p:ph type="title"/>
          </p:nvPr>
        </p:nvSpPr>
        <p:spPr>
          <a:xfrm>
            <a:off x="688490" y="570156"/>
            <a:ext cx="7756263" cy="1054250"/>
          </a:xfrm>
          <a:prstGeom prst="rect">
            <a:avLst/>
          </a:prstGeom>
        </p:spPr>
        <p:txBody>
          <a:bodyPr/>
          <a:lstStyle>
            <a:lvl1pPr>
              <a:defRPr sz="4300" b="1">
                <a:solidFill>
                  <a:srgbClr val="595959"/>
                </a:solidFill>
                <a:latin typeface="Arial"/>
                <a:cs typeface="Arial"/>
              </a:defRPr>
            </a:lvl1pPr>
          </a:lstStyle>
          <a:p>
            <a:r>
              <a:rPr lang="en-US" dirty="0"/>
              <a:t>Click to edit Master title style</a:t>
            </a:r>
          </a:p>
        </p:txBody>
      </p:sp>
      <p:sp>
        <p:nvSpPr>
          <p:cNvPr id="4" name="Content Placeholder 7"/>
          <p:cNvSpPr>
            <a:spLocks noGrp="1"/>
          </p:cNvSpPr>
          <p:nvPr>
            <p:ph sz="quarter" idx="13"/>
          </p:nvPr>
        </p:nvSpPr>
        <p:spPr>
          <a:xfrm>
            <a:off x="685800" y="1845482"/>
            <a:ext cx="3803904" cy="3434474"/>
          </a:xfrm>
          <a:prstGeom prst="rect">
            <a:avLst/>
          </a:prstGeom>
        </p:spPr>
        <p:txBody>
          <a:bodyPr>
            <a:normAutofit/>
          </a:bodyPr>
          <a:lstStyle>
            <a:lvl1pPr>
              <a:defRPr sz="2000">
                <a:solidFill>
                  <a:srgbClr val="595959"/>
                </a:solidFill>
                <a:latin typeface="Arial"/>
                <a:cs typeface="Arial"/>
              </a:defRPr>
            </a:lvl1pPr>
          </a:lstStyle>
          <a:p>
            <a:pPr lvl="0"/>
            <a:r>
              <a:rPr lang="en-US"/>
              <a:t>Click to edit Master text styles</a:t>
            </a:r>
          </a:p>
        </p:txBody>
      </p:sp>
      <p:sp>
        <p:nvSpPr>
          <p:cNvPr id="5" name="Content Placeholder 9"/>
          <p:cNvSpPr>
            <a:spLocks noGrp="1"/>
          </p:cNvSpPr>
          <p:nvPr>
            <p:ph sz="quarter" idx="14"/>
          </p:nvPr>
        </p:nvSpPr>
        <p:spPr>
          <a:xfrm>
            <a:off x="4645151" y="1845482"/>
            <a:ext cx="3803904" cy="3434474"/>
          </a:xfrm>
          <a:prstGeom prst="rect">
            <a:avLst/>
          </a:prstGeom>
        </p:spPr>
        <p:txBody>
          <a:bodyPr>
            <a:normAutofit/>
          </a:bodyPr>
          <a:lstStyle>
            <a:lvl1pPr>
              <a:defRPr sz="2000">
                <a:solidFill>
                  <a:srgbClr val="595959"/>
                </a:solidFill>
                <a:latin typeface="Arial"/>
                <a:cs typeface="Arial"/>
              </a:defRPr>
            </a:lvl1pPr>
          </a:lstStyle>
          <a:p>
            <a:pPr lvl="0"/>
            <a:r>
              <a:rPr lang="en-US"/>
              <a:t>Click to edit Master text styles</a:t>
            </a:r>
          </a:p>
        </p:txBody>
      </p:sp>
      <p:sp>
        <p:nvSpPr>
          <p:cNvPr id="6" name="Shape 214"/>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7" name="Shape 215"/>
          <p:cNvPicPr preferRelativeResize="0"/>
          <p:nvPr userDrawn="1"/>
        </p:nvPicPr>
        <p:blipFill rotWithShape="1">
          <a:blip r:embed="rId2">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1699398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lumns with Subtitles">
    <p:spTree>
      <p:nvGrpSpPr>
        <p:cNvPr id="1" name=""/>
        <p:cNvGrpSpPr/>
        <p:nvPr/>
      </p:nvGrpSpPr>
      <p:grpSpPr>
        <a:xfrm>
          <a:off x="0" y="0"/>
          <a:ext cx="0" cy="0"/>
          <a:chOff x="0" y="0"/>
          <a:chExt cx="0" cy="0"/>
        </a:xfrm>
      </p:grpSpPr>
      <p:sp>
        <p:nvSpPr>
          <p:cNvPr id="3" name="Title 1"/>
          <p:cNvSpPr>
            <a:spLocks noGrp="1"/>
          </p:cNvSpPr>
          <p:nvPr>
            <p:ph type="title"/>
          </p:nvPr>
        </p:nvSpPr>
        <p:spPr>
          <a:xfrm>
            <a:off x="688490" y="570156"/>
            <a:ext cx="7756263" cy="1054250"/>
          </a:xfrm>
          <a:prstGeom prst="rect">
            <a:avLst/>
          </a:prstGeom>
        </p:spPr>
        <p:txBody>
          <a:bodyPr/>
          <a:lstStyle>
            <a:lvl1pPr>
              <a:defRPr sz="4300" b="1">
                <a:solidFill>
                  <a:srgbClr val="595959"/>
                </a:solidFill>
                <a:latin typeface="Arial"/>
                <a:cs typeface="Arial"/>
              </a:defRPr>
            </a:lvl1pPr>
          </a:lstStyle>
          <a:p>
            <a:r>
              <a:rPr lang="en-US"/>
              <a:t>Click to edit Master title style</a:t>
            </a:r>
            <a:endParaRPr lang="en-US" dirty="0"/>
          </a:p>
        </p:txBody>
      </p:sp>
      <p:sp>
        <p:nvSpPr>
          <p:cNvPr id="4" name="Text Placeholder 2"/>
          <p:cNvSpPr>
            <a:spLocks noGrp="1"/>
          </p:cNvSpPr>
          <p:nvPr>
            <p:ph type="body" idx="1"/>
          </p:nvPr>
        </p:nvSpPr>
        <p:spPr>
          <a:xfrm>
            <a:off x="688490" y="1783601"/>
            <a:ext cx="3621929" cy="658368"/>
          </a:xfrm>
          <a:prstGeom prst="rect">
            <a:avLst/>
          </a:prstGeom>
        </p:spPr>
        <p:txBody>
          <a:bodyPr anchor="b">
            <a:noAutofit/>
          </a:bodyPr>
          <a:lstStyle>
            <a:lvl1pPr marL="0" indent="0" algn="l">
              <a:buNone/>
              <a:defRPr sz="2500" b="1">
                <a:solidFill>
                  <a:srgbClr val="595959"/>
                </a:solidFill>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Content Placeholder 3"/>
          <p:cNvSpPr>
            <a:spLocks noGrp="1"/>
          </p:cNvSpPr>
          <p:nvPr>
            <p:ph sz="half" idx="2"/>
          </p:nvPr>
        </p:nvSpPr>
        <p:spPr>
          <a:xfrm>
            <a:off x="688488" y="2622290"/>
            <a:ext cx="3621931" cy="2595107"/>
          </a:xfrm>
          <a:prstGeom prst="rect">
            <a:avLst/>
          </a:prstGeom>
        </p:spPr>
        <p:txBody>
          <a:bodyPr>
            <a:normAutofit/>
          </a:bodyPr>
          <a:lstStyle>
            <a:lvl1pPr>
              <a:defRPr sz="2000">
                <a:solidFill>
                  <a:srgbClr val="595959"/>
                </a:solidFill>
                <a:latin typeface="Arial"/>
                <a:cs typeface="Arial"/>
              </a:defRPr>
            </a:lvl1pPr>
            <a:lvl2pPr>
              <a:defRPr sz="2000">
                <a:latin typeface="Arial"/>
                <a:cs typeface="Arial"/>
              </a:defRPr>
            </a:lvl2pPr>
            <a:lvl3pPr>
              <a:defRPr sz="2000">
                <a:latin typeface="Arial"/>
                <a:cs typeface="Arial"/>
              </a:defRPr>
            </a:lvl3pPr>
            <a:lvl4pPr>
              <a:defRPr sz="2000">
                <a:latin typeface="Arial"/>
                <a:cs typeface="Arial"/>
              </a:defRPr>
            </a:lvl4pPr>
            <a:lvl5pPr>
              <a:defRPr sz="2000">
                <a:latin typeface="Arial"/>
                <a:cs typeface="Arial"/>
              </a:defRPr>
            </a:lvl5pPr>
            <a:lvl6pPr>
              <a:defRPr sz="1600"/>
            </a:lvl6pPr>
            <a:lvl7pPr>
              <a:defRPr sz="1600"/>
            </a:lvl7pPr>
            <a:lvl8pPr>
              <a:defRPr sz="1600"/>
            </a:lvl8pPr>
            <a:lvl9pPr>
              <a:defRPr sz="1600"/>
            </a:lvl9pPr>
          </a:lstStyle>
          <a:p>
            <a:pPr lvl="0"/>
            <a:r>
              <a:rPr lang="en-US"/>
              <a:t>Click to edit Master text styles</a:t>
            </a:r>
          </a:p>
        </p:txBody>
      </p:sp>
      <p:sp>
        <p:nvSpPr>
          <p:cNvPr id="6" name="Text Placeholder 4"/>
          <p:cNvSpPr>
            <a:spLocks noGrp="1"/>
          </p:cNvSpPr>
          <p:nvPr>
            <p:ph type="body" sz="quarter" idx="3"/>
          </p:nvPr>
        </p:nvSpPr>
        <p:spPr>
          <a:xfrm>
            <a:off x="4785878" y="1783601"/>
            <a:ext cx="3663716" cy="658368"/>
          </a:xfrm>
          <a:prstGeom prst="rect">
            <a:avLst/>
          </a:prstGeom>
        </p:spPr>
        <p:txBody>
          <a:bodyPr anchor="b">
            <a:noAutofit/>
          </a:bodyPr>
          <a:lstStyle>
            <a:lvl1pPr marL="0" indent="0" algn="l">
              <a:buNone/>
              <a:defRPr sz="2500" b="1">
                <a:solidFill>
                  <a:srgbClr val="595959"/>
                </a:solidFill>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Content Placeholder 5"/>
          <p:cNvSpPr>
            <a:spLocks noGrp="1"/>
          </p:cNvSpPr>
          <p:nvPr>
            <p:ph sz="quarter" idx="4"/>
          </p:nvPr>
        </p:nvSpPr>
        <p:spPr>
          <a:xfrm>
            <a:off x="4785878" y="2619063"/>
            <a:ext cx="3658875" cy="2595107"/>
          </a:xfrm>
          <a:prstGeom prst="rect">
            <a:avLst/>
          </a:prstGeom>
        </p:spPr>
        <p:txBody>
          <a:bodyPr>
            <a:normAutofit/>
          </a:bodyPr>
          <a:lstStyle>
            <a:lvl1pPr>
              <a:defRPr sz="2000">
                <a:solidFill>
                  <a:srgbClr val="595959"/>
                </a:solidFill>
                <a:latin typeface="Arial"/>
                <a:cs typeface="Arial"/>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8" name="Shape 214"/>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9" name="Shape 215"/>
          <p:cNvPicPr preferRelativeResize="0"/>
          <p:nvPr userDrawn="1"/>
        </p:nvPicPr>
        <p:blipFill rotWithShape="1">
          <a:blip r:embed="rId2">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4146105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002" y="559399"/>
            <a:ext cx="3580882" cy="4414019"/>
          </a:xfrm>
          <a:prstGeom prst="rect">
            <a:avLst/>
          </a:prstGeom>
        </p:spPr>
        <p:txBody>
          <a:bodyPr anchor="t">
            <a:normAutofit/>
          </a:bodyPr>
          <a:lstStyle>
            <a:lvl1pPr marL="0" indent="0" algn="l">
              <a:buNone/>
              <a:defRPr sz="2000">
                <a:solidFill>
                  <a:srgbClr val="595959"/>
                </a:solidFill>
                <a:latin typeface="Arial"/>
                <a:cs typeface="Arial"/>
              </a:defRPr>
            </a:lvl1pPr>
            <a:lvl2pPr algn="l">
              <a:defRPr sz="2000">
                <a:latin typeface="Arial"/>
                <a:cs typeface="Arial"/>
              </a:defRPr>
            </a:lvl2pPr>
            <a:lvl3pPr algn="l">
              <a:defRPr sz="2000">
                <a:latin typeface="Arial"/>
                <a:cs typeface="Arial"/>
              </a:defRPr>
            </a:lvl3pPr>
            <a:lvl4pPr algn="l">
              <a:defRPr sz="2000">
                <a:latin typeface="Arial"/>
                <a:cs typeface="Arial"/>
              </a:defRPr>
            </a:lvl4pPr>
            <a:lvl5pPr algn="l">
              <a:defRPr sz="2000">
                <a:latin typeface="Arial"/>
                <a:cs typeface="Arial"/>
              </a:defRPr>
            </a:lvl5pPr>
            <a:lvl6pPr>
              <a:defRPr sz="2000"/>
            </a:lvl6pPr>
            <a:lvl7pPr>
              <a:defRPr sz="2000"/>
            </a:lvl7pPr>
            <a:lvl8pPr>
              <a:defRPr sz="2000"/>
            </a:lvl8pPr>
            <a:lvl9pPr>
              <a:defRPr sz="2000"/>
            </a:lvl9pPr>
          </a:lstStyle>
          <a:p>
            <a:pPr lvl="0"/>
            <a:r>
              <a:rPr lang="en-US" dirty="0"/>
              <a:t>Click to edit Master text styles</a:t>
            </a:r>
          </a:p>
        </p:txBody>
      </p:sp>
      <p:sp>
        <p:nvSpPr>
          <p:cNvPr id="4" name="Text Placeholder 3"/>
          <p:cNvSpPr>
            <a:spLocks noGrp="1"/>
          </p:cNvSpPr>
          <p:nvPr>
            <p:ph type="body" sz="half" idx="2"/>
          </p:nvPr>
        </p:nvSpPr>
        <p:spPr>
          <a:xfrm>
            <a:off x="4889812" y="562026"/>
            <a:ext cx="3580882" cy="4414018"/>
          </a:xfrm>
          <a:prstGeom prst="rect">
            <a:avLst/>
          </a:prstGeom>
        </p:spPr>
        <p:txBody>
          <a:bodyPr>
            <a:normAutofit/>
          </a:bodyPr>
          <a:lstStyle>
            <a:lvl1pPr marL="0" indent="0">
              <a:buNone/>
              <a:defRPr sz="2000">
                <a:solidFill>
                  <a:srgbClr val="595959"/>
                </a:solidFill>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hape 214"/>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215"/>
          <p:cNvPicPr preferRelativeResize="0"/>
          <p:nvPr userDrawn="1"/>
        </p:nvPicPr>
        <p:blipFill rotWithShape="1">
          <a:blip r:embed="rId2">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3440637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hoto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rot="344365">
            <a:off x="773476" y="536672"/>
            <a:ext cx="7578326" cy="3491307"/>
          </a:xfrm>
          <a:prstGeom prst="rect">
            <a:avLst/>
          </a:prstGeom>
          <a:solidFill>
            <a:srgbClr val="FFFFFF">
              <a:shade val="85000"/>
            </a:srgbClr>
          </a:solidFill>
          <a:ln w="190500" cap="sq">
            <a:solidFill>
              <a:srgbClr val="FFFFFF"/>
            </a:solidFill>
            <a:miter lim="800000"/>
          </a:ln>
          <a:effectLst/>
          <a:scene3d>
            <a:camera prst="orthographicFront">
              <a:rot lat="0" lon="0" rev="360000"/>
            </a:camera>
            <a:lightRig rig="twoPt" dir="t">
              <a:rot lat="0" lon="0" rev="7200000"/>
            </a:lightRig>
          </a:scene3d>
          <a:sp3d contourW="12700">
            <a:contourClr>
              <a:srgbClr val="969696"/>
            </a:contourClr>
          </a:sp3d>
        </p:spPr>
        <p:txBody>
          <a:bodyPr>
            <a:normAutofit/>
          </a:bodyPr>
          <a:lstStyle>
            <a:lvl1pPr marL="0" indent="0">
              <a:buNone/>
              <a:defRPr sz="2000">
                <a:latin typeface="Arial"/>
                <a:cs typeface="Aria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Drag picture to placeholder or click icon to add</a:t>
            </a:r>
          </a:p>
        </p:txBody>
      </p:sp>
      <p:sp>
        <p:nvSpPr>
          <p:cNvPr id="4" name="Text Placeholder 3"/>
          <p:cNvSpPr>
            <a:spLocks noGrp="1"/>
          </p:cNvSpPr>
          <p:nvPr>
            <p:ph type="body" sz="half" idx="2"/>
          </p:nvPr>
        </p:nvSpPr>
        <p:spPr>
          <a:xfrm>
            <a:off x="688489" y="4486019"/>
            <a:ext cx="7756264" cy="804862"/>
          </a:xfrm>
          <a:prstGeom prst="rect">
            <a:avLst/>
          </a:prstGeom>
        </p:spPr>
        <p:txBody>
          <a:bodyPr>
            <a:normAutofit/>
          </a:bodyPr>
          <a:lstStyle>
            <a:lvl1pPr marL="0" indent="0" algn="ctr">
              <a:buNone/>
              <a:defRPr sz="1600" b="0">
                <a:solidFill>
                  <a:srgbClr val="595959"/>
                </a:solidFill>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hape 214"/>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215"/>
          <p:cNvPicPr preferRelativeResize="0"/>
          <p:nvPr userDrawn="1"/>
        </p:nvPicPr>
        <p:blipFill rotWithShape="1">
          <a:blip r:embed="rId2">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953518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sp>
        <p:nvSpPr>
          <p:cNvPr id="3" name="Shape 214"/>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4" name="Shape 215"/>
          <p:cNvPicPr preferRelativeResize="0"/>
          <p:nvPr userDrawn="1"/>
        </p:nvPicPr>
        <p:blipFill rotWithShape="1">
          <a:blip r:embed="rId2">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728507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 name="Shape 86"/>
          <p:cNvSpPr txBox="1">
            <a:spLocks noGrp="1"/>
          </p:cNvSpPr>
          <p:nvPr>
            <p:ph type="ftr" idx="3"/>
          </p:nvPr>
        </p:nvSpPr>
        <p:spPr>
          <a:xfrm>
            <a:off x="0" y="0"/>
            <a:ext cx="9144000" cy="6858000"/>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p>
        </p:txBody>
      </p:sp>
      <p:pic>
        <p:nvPicPr>
          <p:cNvPr id="6" name="Shape 87"/>
          <p:cNvPicPr preferRelativeResize="0"/>
          <p:nvPr userDrawn="1"/>
        </p:nvPicPr>
        <p:blipFill rotWithShape="1">
          <a:blip r:embed="rId9">
            <a:alphaModFix/>
          </a:blip>
          <a:srcRect/>
          <a:stretch/>
        </p:blipFill>
        <p:spPr>
          <a:xfrm>
            <a:off x="381000" y="5791757"/>
            <a:ext cx="1056712" cy="804861"/>
          </a:xfrm>
          <a:prstGeom prst="rect">
            <a:avLst/>
          </a:prstGeom>
          <a:noFill/>
          <a:ln>
            <a:noFill/>
          </a:ln>
        </p:spPr>
      </p:pic>
      <p:pic>
        <p:nvPicPr>
          <p:cNvPr id="7" name="Shape 88"/>
          <p:cNvPicPr preferRelativeResize="0"/>
          <p:nvPr userDrawn="1"/>
        </p:nvPicPr>
        <p:blipFill rotWithShape="1">
          <a:blip r:embed="rId10">
            <a:alphaModFix/>
          </a:blip>
          <a:srcRect/>
          <a:stretch/>
        </p:blipFill>
        <p:spPr>
          <a:xfrm>
            <a:off x="6507623" y="5920344"/>
            <a:ext cx="2138834" cy="547687"/>
          </a:xfrm>
          <a:prstGeom prst="rect">
            <a:avLst/>
          </a:prstGeom>
          <a:noFill/>
          <a:ln>
            <a:noFill/>
          </a:ln>
        </p:spPr>
      </p:pic>
      <p:sp>
        <p:nvSpPr>
          <p:cNvPr id="8" name="Shape 89"/>
          <p:cNvSpPr txBox="1"/>
          <p:nvPr userDrawn="1"/>
        </p:nvSpPr>
        <p:spPr>
          <a:xfrm>
            <a:off x="685800" y="2263775"/>
            <a:ext cx="7772400" cy="1470024"/>
          </a:xfrm>
          <a:prstGeom prst="rect">
            <a:avLst/>
          </a:prstGeom>
          <a:noFill/>
          <a:ln>
            <a:noFill/>
          </a:ln>
        </p:spPr>
        <p:txBody>
          <a:bodyPr lIns="91425" tIns="45700" rIns="91425" bIns="45700" anchor="ctr" anchorCtr="0">
            <a:noAutofit/>
          </a:bodyPr>
          <a:lstStyle/>
          <a:p>
            <a:pPr marL="0" marR="0" lvl="0" indent="0" algn="ctr" rtl="0">
              <a:spcBef>
                <a:spcPts val="0"/>
              </a:spcBef>
              <a:buClr>
                <a:schemeClr val="lt1"/>
              </a:buClr>
              <a:buSzPct val="25000"/>
              <a:buFont typeface="Calibri"/>
              <a:buNone/>
            </a:pPr>
            <a:r>
              <a:rPr lang="en-US" sz="5400" b="1" i="0" u="none" strike="noStrike" cap="none" baseline="0" dirty="0">
                <a:solidFill>
                  <a:schemeClr val="lt1"/>
                </a:solidFill>
                <a:latin typeface="Calibri"/>
                <a:ea typeface="Calibri"/>
                <a:cs typeface="Calibri"/>
                <a:sym typeface="Calibri"/>
              </a:rPr>
              <a:t>Text Here</a:t>
            </a:r>
            <a:endParaRPr lang="en-US" sz="5400" b="0" i="1" u="none" strike="noStrike" cap="none" baseline="0" dirty="0">
              <a:solidFill>
                <a:schemeClr val="lt1"/>
              </a:solidFill>
              <a:latin typeface="Calibri"/>
              <a:ea typeface="Calibri"/>
              <a:cs typeface="Calibri"/>
              <a:sym typeface="Calibri"/>
            </a:endParaRPr>
          </a:p>
        </p:txBody>
      </p:sp>
    </p:spTree>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5" r:id="rId7"/>
  </p:sldLayoutIdLst>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anose="020F0502020204030204" pitchFamily="34" charset="0"/>
        </a:defRPr>
      </a:lvl2pPr>
      <a:lvl3pPr algn="ctr" defTabSz="457200" rtl="0" fontAlgn="base">
        <a:spcBef>
          <a:spcPct val="0"/>
        </a:spcBef>
        <a:spcAft>
          <a:spcPct val="0"/>
        </a:spcAft>
        <a:defRPr sz="4400">
          <a:solidFill>
            <a:schemeClr val="tx1"/>
          </a:solidFill>
          <a:latin typeface="Calibri" panose="020F0502020204030204" pitchFamily="34" charset="0"/>
        </a:defRPr>
      </a:lvl3pPr>
      <a:lvl4pPr algn="ctr" defTabSz="457200" rtl="0" fontAlgn="base">
        <a:spcBef>
          <a:spcPct val="0"/>
        </a:spcBef>
        <a:spcAft>
          <a:spcPct val="0"/>
        </a:spcAft>
        <a:defRPr sz="4400">
          <a:solidFill>
            <a:schemeClr val="tx1"/>
          </a:solidFill>
          <a:latin typeface="Calibri" panose="020F0502020204030204" pitchFamily="34" charset="0"/>
        </a:defRPr>
      </a:lvl4pPr>
      <a:lvl5pPr algn="ctr" defTabSz="457200" rtl="0" fontAlgn="base">
        <a:spcBef>
          <a:spcPct val="0"/>
        </a:spcBef>
        <a:spcAft>
          <a:spcPct val="0"/>
        </a:spcAft>
        <a:defRPr sz="4400">
          <a:solidFill>
            <a:schemeClr val="tx1"/>
          </a:solidFill>
          <a:latin typeface="Calibri" panose="020F0502020204030204" pitchFamily="34" charset="0"/>
        </a:defRPr>
      </a:lvl5pPr>
      <a:lvl6pPr marL="457200" algn="ctr" defTabSz="457200" rtl="0" fontAlgn="base">
        <a:spcBef>
          <a:spcPct val="0"/>
        </a:spcBef>
        <a:spcAft>
          <a:spcPct val="0"/>
        </a:spcAft>
        <a:defRPr sz="4400">
          <a:solidFill>
            <a:schemeClr val="tx1"/>
          </a:solidFill>
          <a:latin typeface="Calibri" panose="020F0502020204030204" pitchFamily="34" charset="0"/>
        </a:defRPr>
      </a:lvl6pPr>
      <a:lvl7pPr marL="914400" algn="ctr" defTabSz="457200" rtl="0" fontAlgn="base">
        <a:spcBef>
          <a:spcPct val="0"/>
        </a:spcBef>
        <a:spcAft>
          <a:spcPct val="0"/>
        </a:spcAft>
        <a:defRPr sz="4400">
          <a:solidFill>
            <a:schemeClr val="tx1"/>
          </a:solidFill>
          <a:latin typeface="Calibri" panose="020F0502020204030204" pitchFamily="34" charset="0"/>
        </a:defRPr>
      </a:lvl7pPr>
      <a:lvl8pPr marL="1371600" algn="ctr" defTabSz="457200" rtl="0" fontAlgn="base">
        <a:spcBef>
          <a:spcPct val="0"/>
        </a:spcBef>
        <a:spcAft>
          <a:spcPct val="0"/>
        </a:spcAft>
        <a:defRPr sz="4400">
          <a:solidFill>
            <a:schemeClr val="tx1"/>
          </a:solidFill>
          <a:latin typeface="Calibri" panose="020F0502020204030204" pitchFamily="34" charset="0"/>
        </a:defRPr>
      </a:lvl8pPr>
      <a:lvl9pPr marL="1828800" algn="ctr" defTabSz="457200"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defTabSz="457200"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notesSlide" Target="../notesSlides/notesSlide5.xml"/><Relationship Id="rId7" Type="http://schemas.openxmlformats.org/officeDocument/2006/relationships/diagramColors" Target="../diagrams/colors2.xml"/><Relationship Id="rId12"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diagramQuickStyle" Target="../diagrams/quickStyle2.xml"/><Relationship Id="rId11" Type="http://schemas.openxmlformats.org/officeDocument/2006/relationships/oleObject" Target="../embeddings/oleObject1.bin"/><Relationship Id="rId5" Type="http://schemas.openxmlformats.org/officeDocument/2006/relationships/diagramLayout" Target="../diagrams/layout2.xml"/><Relationship Id="rId10" Type="http://schemas.openxmlformats.org/officeDocument/2006/relationships/image" Target="../media/image2.png"/><Relationship Id="rId4" Type="http://schemas.openxmlformats.org/officeDocument/2006/relationships/diagramData" Target="../diagrams/data2.xml"/><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emf"/><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12.emf"/><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hyperlink" Target="https://gwu.joinhandshake.com/articles/12671" TargetMode="Externa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go.gwu.edu/ccsprogrameval"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jpeg"/><Relationship Id="rId7" Type="http://schemas.openxmlformats.org/officeDocument/2006/relationships/image" Target="../media/image3.png"/><Relationship Id="rId2" Type="http://schemas.openxmlformats.org/officeDocument/2006/relationships/hyperlink" Target="http://www.facebook.com/gwcareercenter" TargetMode="Externa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hyperlink" Target="http://twitter.com/gwcareercenter" TargetMode="External"/><Relationship Id="rId4" Type="http://schemas.openxmlformats.org/officeDocument/2006/relationships/image" Target="../media/image15.jpe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569913"/>
            <a:ext cx="7756525" cy="1054100"/>
          </a:xfrm>
          <a:prstGeom prst="rect">
            <a:avLst/>
          </a:prstGeom>
        </p:spPr>
        <p:txBody>
          <a:bodyPr/>
          <a:lstStyle/>
          <a:p>
            <a:pPr algn="ctr" fontAlgn="auto">
              <a:spcAft>
                <a:spcPts val="0"/>
              </a:spcAft>
              <a:defRPr/>
            </a:pPr>
            <a:r>
              <a:rPr lang="en-US" sz="5400" dirty="0">
                <a:solidFill>
                  <a:schemeClr val="lt1"/>
                </a:solidFill>
                <a:latin typeface="Calibri"/>
                <a:ea typeface="Calibri"/>
                <a:cs typeface="Calibri"/>
                <a:sym typeface="Arial"/>
                <a:rtl val="0"/>
              </a:rPr>
              <a:t>The Center for Career Services</a:t>
            </a:r>
            <a:r>
              <a:rPr lang="en-US" sz="4800" dirty="0">
                <a:solidFill>
                  <a:schemeClr val="tx2"/>
                </a:solidFill>
                <a:latin typeface="Arial Black" pitchFamily="34" charset="0"/>
                <a:ea typeface="ＭＳ Ｐゴシック" pitchFamily="34" charset="-128"/>
              </a:rPr>
              <a:t/>
            </a:r>
            <a:br>
              <a:rPr lang="en-US" sz="4800" dirty="0">
                <a:solidFill>
                  <a:schemeClr val="tx2"/>
                </a:solidFill>
                <a:latin typeface="Arial Black" pitchFamily="34" charset="0"/>
                <a:ea typeface="ＭＳ Ｐゴシック" pitchFamily="34" charset="-128"/>
              </a:rPr>
            </a:br>
            <a:r>
              <a:rPr lang="en-US" sz="4800" dirty="0">
                <a:solidFill>
                  <a:schemeClr val="tx2"/>
                </a:solidFill>
                <a:latin typeface="Arial Black" pitchFamily="34" charset="0"/>
                <a:ea typeface="ＭＳ Ｐゴシック" pitchFamily="34" charset="-128"/>
              </a:rPr>
              <a:t/>
            </a:r>
            <a:br>
              <a:rPr lang="en-US" sz="4800" dirty="0">
                <a:solidFill>
                  <a:schemeClr val="tx2"/>
                </a:solidFill>
                <a:latin typeface="Arial Black" pitchFamily="34" charset="0"/>
                <a:ea typeface="ＭＳ Ｐゴシック" pitchFamily="34" charset="-128"/>
              </a:rPr>
            </a:br>
            <a:r>
              <a:rPr lang="en-US" sz="1800" dirty="0">
                <a:solidFill>
                  <a:schemeClr val="tx2"/>
                </a:solidFill>
                <a:latin typeface="Arial Black" pitchFamily="34" charset="0"/>
                <a:ea typeface="ＭＳ Ｐゴシック" pitchFamily="34" charset="-128"/>
              </a:rPr>
              <a:t/>
            </a:r>
            <a:br>
              <a:rPr lang="en-US" sz="1800" dirty="0">
                <a:solidFill>
                  <a:schemeClr val="tx2"/>
                </a:solidFill>
                <a:latin typeface="Arial Black" pitchFamily="34" charset="0"/>
                <a:ea typeface="ＭＳ Ｐゴシック" pitchFamily="34" charset="-128"/>
              </a:rPr>
            </a:br>
            <a:r>
              <a:rPr lang="en-US" sz="1800" dirty="0">
                <a:solidFill>
                  <a:schemeClr val="tx2"/>
                </a:solidFill>
                <a:latin typeface="Arial Black" pitchFamily="34" charset="0"/>
                <a:ea typeface="ＭＳ Ｐゴシック" pitchFamily="34" charset="-128"/>
              </a:rPr>
              <a:t>Chrissy James, M.Ed.</a:t>
            </a:r>
            <a:br>
              <a:rPr lang="en-US" sz="1800" dirty="0">
                <a:solidFill>
                  <a:schemeClr val="tx2"/>
                </a:solidFill>
                <a:latin typeface="Arial Black" pitchFamily="34" charset="0"/>
                <a:ea typeface="ＭＳ Ｐゴシック" pitchFamily="34" charset="-128"/>
              </a:rPr>
            </a:br>
            <a:r>
              <a:rPr lang="en-US" sz="1800" dirty="0">
                <a:solidFill>
                  <a:schemeClr val="tx2"/>
                </a:solidFill>
                <a:latin typeface="Arial Black" pitchFamily="34" charset="0"/>
                <a:ea typeface="ＭＳ Ｐゴシック" pitchFamily="34" charset="-128"/>
              </a:rPr>
              <a:t>Career Exploration Coach</a:t>
            </a:r>
            <a:r>
              <a:rPr lang="en-US" dirty="0">
                <a:solidFill>
                  <a:schemeClr val="tx2"/>
                </a:solidFill>
                <a:latin typeface="Arial Black" pitchFamily="34" charset="0"/>
                <a:ea typeface="ＭＳ Ｐゴシック" pitchFamily="34" charset="-128"/>
              </a:rPr>
              <a:t/>
            </a:r>
            <a:br>
              <a:rPr lang="en-US" dirty="0">
                <a:solidFill>
                  <a:schemeClr val="tx2"/>
                </a:solidFill>
                <a:latin typeface="Arial Black" pitchFamily="34" charset="0"/>
                <a:ea typeface="ＭＳ Ｐゴシック" pitchFamily="34" charset="-128"/>
              </a:rPr>
            </a:br>
            <a:r>
              <a:rPr lang="en-US" dirty="0">
                <a:solidFill>
                  <a:schemeClr val="tx2"/>
                </a:solidFill>
                <a:latin typeface="Arial Black" pitchFamily="34" charset="0"/>
                <a:ea typeface="ＭＳ Ｐゴシック" pitchFamily="34" charset="-128"/>
              </a:rPr>
              <a:t/>
            </a:r>
            <a:br>
              <a:rPr lang="en-US" dirty="0">
                <a:solidFill>
                  <a:schemeClr val="tx2"/>
                </a:solidFill>
                <a:latin typeface="Arial Black" pitchFamily="34" charset="0"/>
                <a:ea typeface="ＭＳ Ｐゴシック" pitchFamily="34" charset="-128"/>
              </a:rPr>
            </a:br>
            <a:r>
              <a:rPr lang="en-US" dirty="0">
                <a:solidFill>
                  <a:schemeClr val="tx2"/>
                </a:solidFill>
                <a:latin typeface="Arial Black" pitchFamily="34" charset="0"/>
                <a:ea typeface="ＭＳ Ｐゴシック" pitchFamily="34" charset="-128"/>
              </a:rPr>
              <a:t/>
            </a:r>
            <a:br>
              <a:rPr lang="en-US" dirty="0">
                <a:solidFill>
                  <a:schemeClr val="tx2"/>
                </a:solidFill>
                <a:latin typeface="Arial Black" pitchFamily="34" charset="0"/>
                <a:ea typeface="ＭＳ Ｐゴシック" pitchFamily="34" charset="-128"/>
              </a:rPr>
            </a:br>
            <a:endParaRPr lang="en-US" dirty="0"/>
          </a:p>
        </p:txBody>
      </p:sp>
      <p:pic>
        <p:nvPicPr>
          <p:cNvPr id="18435"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hape 86"/>
          <p:cNvSpPr txBox="1">
            <a:spLocks noGrp="1"/>
          </p:cNvSpPr>
          <p:nvPr>
            <p:ph type="ftr" idx="11"/>
          </p:nvPr>
        </p:nvSpPr>
        <p:spPr>
          <a:xfrm>
            <a:off x="0" y="0"/>
            <a:ext cx="9144000" cy="6858000"/>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p>
        </p:txBody>
      </p:sp>
      <p:pic>
        <p:nvPicPr>
          <p:cNvPr id="7" name="Shape 87"/>
          <p:cNvPicPr preferRelativeResize="0"/>
          <p:nvPr/>
        </p:nvPicPr>
        <p:blipFill rotWithShape="1">
          <a:blip r:embed="rId3">
            <a:alphaModFix/>
          </a:blip>
          <a:srcRect/>
          <a:stretch/>
        </p:blipFill>
        <p:spPr>
          <a:xfrm>
            <a:off x="381000" y="5791757"/>
            <a:ext cx="1056712" cy="804861"/>
          </a:xfrm>
          <a:prstGeom prst="rect">
            <a:avLst/>
          </a:prstGeom>
          <a:noFill/>
          <a:ln>
            <a:noFill/>
          </a:ln>
        </p:spPr>
      </p:pic>
      <p:pic>
        <p:nvPicPr>
          <p:cNvPr id="8" name="Shape 88"/>
          <p:cNvPicPr preferRelativeResize="0"/>
          <p:nvPr/>
        </p:nvPicPr>
        <p:blipFill rotWithShape="1">
          <a:blip r:embed="rId4">
            <a:alphaModFix/>
          </a:blip>
          <a:srcRect/>
          <a:stretch/>
        </p:blipFill>
        <p:spPr>
          <a:xfrm>
            <a:off x="6507623" y="5920344"/>
            <a:ext cx="2138834" cy="547687"/>
          </a:xfrm>
          <a:prstGeom prst="rect">
            <a:avLst/>
          </a:prstGeom>
          <a:noFill/>
          <a:ln>
            <a:noFill/>
          </a:ln>
        </p:spPr>
      </p:pic>
      <p:sp>
        <p:nvSpPr>
          <p:cNvPr id="9" name="Shape 89"/>
          <p:cNvSpPr txBox="1"/>
          <p:nvPr/>
        </p:nvSpPr>
        <p:spPr>
          <a:xfrm>
            <a:off x="1158875" y="549276"/>
            <a:ext cx="7291388" cy="5219700"/>
          </a:xfrm>
          <a:prstGeom prst="rect">
            <a:avLst/>
          </a:prstGeom>
          <a:noFill/>
          <a:ln>
            <a:noFill/>
          </a:ln>
        </p:spPr>
        <p:txBody>
          <a:bodyPr lIns="91425" tIns="45700" rIns="91425" bIns="45700" anchor="ctr" anchorCtr="0">
            <a:noAutofit/>
          </a:bodyPr>
          <a:lstStyle/>
          <a:p>
            <a:pPr marL="0" marR="0" lvl="0" indent="0" algn="ctr" rtl="0">
              <a:spcBef>
                <a:spcPts val="0"/>
              </a:spcBef>
              <a:buClr>
                <a:schemeClr val="lt1"/>
              </a:buClr>
              <a:buSzPct val="25000"/>
              <a:buFont typeface="Calibri"/>
              <a:buNone/>
            </a:pPr>
            <a:r>
              <a:rPr lang="en-US" sz="5400" b="1" i="0" u="none" strike="noStrike" cap="none" baseline="0" dirty="0">
                <a:solidFill>
                  <a:schemeClr val="lt1"/>
                </a:solidFill>
                <a:latin typeface="Calibri"/>
                <a:ea typeface="Calibri"/>
                <a:cs typeface="Calibri"/>
                <a:sym typeface="Calibri"/>
              </a:rPr>
              <a:t>The Center for </a:t>
            </a:r>
          </a:p>
          <a:p>
            <a:pPr marL="0" marR="0" lvl="0" indent="0" algn="ctr" rtl="0">
              <a:spcBef>
                <a:spcPts val="0"/>
              </a:spcBef>
              <a:buClr>
                <a:schemeClr val="lt1"/>
              </a:buClr>
              <a:buSzPct val="25000"/>
              <a:buFont typeface="Calibri"/>
              <a:buNone/>
            </a:pPr>
            <a:r>
              <a:rPr lang="en-US" sz="5400" b="1" i="0" u="none" strike="noStrike" cap="none" baseline="0" dirty="0">
                <a:solidFill>
                  <a:schemeClr val="lt1"/>
                </a:solidFill>
                <a:latin typeface="Calibri"/>
                <a:ea typeface="Calibri"/>
                <a:cs typeface="Calibri"/>
                <a:sym typeface="Calibri"/>
              </a:rPr>
              <a:t>Career Services</a:t>
            </a:r>
          </a:p>
          <a:p>
            <a:pPr marL="0" marR="0" lvl="0" indent="0" algn="ctr" rtl="0">
              <a:spcBef>
                <a:spcPts val="0"/>
              </a:spcBef>
              <a:buClr>
                <a:schemeClr val="lt1"/>
              </a:buClr>
              <a:buSzPct val="25000"/>
              <a:buFont typeface="Calibri"/>
              <a:buNone/>
            </a:pPr>
            <a:r>
              <a:rPr lang="en-US" sz="5400" b="1" dirty="0" smtClean="0">
                <a:solidFill>
                  <a:schemeClr val="lt1"/>
                </a:solidFill>
                <a:latin typeface="Calibri"/>
                <a:ea typeface="Calibri"/>
                <a:cs typeface="Calibri"/>
                <a:sym typeface="Calibri"/>
              </a:rPr>
              <a:t>First Year Overview</a:t>
            </a:r>
            <a:endParaRPr lang="en-US" sz="5400" b="1" i="0" u="none" strike="noStrike" cap="none" baseline="0" dirty="0">
              <a:solidFill>
                <a:schemeClr val="lt1"/>
              </a:solidFill>
              <a:latin typeface="Calibri"/>
              <a:ea typeface="Calibri"/>
              <a:cs typeface="Calibri"/>
              <a:sym typeface="Calibri"/>
            </a:endParaRPr>
          </a:p>
          <a:p>
            <a:pPr marL="0" marR="0" lvl="0" indent="0" algn="ctr" rtl="0">
              <a:spcBef>
                <a:spcPts val="0"/>
              </a:spcBef>
              <a:buClr>
                <a:schemeClr val="lt1"/>
              </a:buClr>
              <a:buSzPct val="25000"/>
              <a:buFont typeface="Calibri"/>
              <a:buNone/>
            </a:pPr>
            <a:r>
              <a:rPr lang="en-US" sz="2000" b="1" i="1" dirty="0">
                <a:solidFill>
                  <a:schemeClr val="lt1"/>
                </a:solidFill>
                <a:latin typeface="Calibri"/>
                <a:ea typeface="Calibri"/>
                <a:cs typeface="Calibri"/>
                <a:sym typeface="Calibri"/>
              </a:rPr>
              <a:t>Sonya B. Merrill, Ph.D.</a:t>
            </a:r>
          </a:p>
          <a:p>
            <a:pPr marL="0" marR="0" lvl="0" indent="0" algn="ctr" rtl="0">
              <a:spcBef>
                <a:spcPts val="0"/>
              </a:spcBef>
              <a:buClr>
                <a:schemeClr val="lt1"/>
              </a:buClr>
              <a:buSzPct val="25000"/>
              <a:buFont typeface="Calibri"/>
              <a:buNone/>
            </a:pPr>
            <a:r>
              <a:rPr lang="en-US" sz="2000" b="1" i="1" u="none" strike="noStrike" cap="none" baseline="0" dirty="0">
                <a:solidFill>
                  <a:schemeClr val="lt1"/>
                </a:solidFill>
                <a:latin typeface="Calibri"/>
                <a:ea typeface="Calibri"/>
                <a:cs typeface="Calibri"/>
                <a:sym typeface="Calibri"/>
              </a:rPr>
              <a:t>STEM Industry Career</a:t>
            </a:r>
            <a:r>
              <a:rPr lang="en-US" sz="2000" b="1" i="1" u="none" strike="noStrike" cap="none" dirty="0">
                <a:solidFill>
                  <a:schemeClr val="lt1"/>
                </a:solidFill>
                <a:latin typeface="Calibri"/>
                <a:ea typeface="Calibri"/>
                <a:cs typeface="Calibri"/>
                <a:sym typeface="Calibri"/>
              </a:rPr>
              <a:t> Management Coach</a:t>
            </a:r>
          </a:p>
          <a:p>
            <a:pPr marL="0" marR="0" lvl="0" indent="0" algn="ctr" rtl="0">
              <a:spcBef>
                <a:spcPts val="0"/>
              </a:spcBef>
              <a:buClr>
                <a:schemeClr val="lt1"/>
              </a:buClr>
              <a:buSzPct val="25000"/>
              <a:buFont typeface="Calibri"/>
              <a:buNone/>
            </a:pPr>
            <a:r>
              <a:rPr lang="en-US" sz="2000" b="1" i="1" baseline="0" dirty="0">
                <a:solidFill>
                  <a:schemeClr val="lt1"/>
                </a:solidFill>
                <a:latin typeface="Calibri"/>
                <a:ea typeface="Calibri"/>
                <a:cs typeface="Calibri"/>
                <a:sym typeface="Calibri"/>
              </a:rPr>
              <a:t>Certified MBTI Practitioner </a:t>
            </a:r>
            <a:endParaRPr lang="en-US" sz="2000" b="1" i="1" baseline="0" dirty="0" smtClean="0">
              <a:solidFill>
                <a:schemeClr val="lt1"/>
              </a:solidFill>
              <a:latin typeface="Calibri"/>
              <a:ea typeface="Calibri"/>
              <a:cs typeface="Calibri"/>
              <a:sym typeface="Calibri"/>
            </a:endParaRPr>
          </a:p>
          <a:p>
            <a:pPr marL="0" marR="0" lvl="0" indent="0" algn="ctr" rtl="0">
              <a:spcBef>
                <a:spcPts val="0"/>
              </a:spcBef>
              <a:buClr>
                <a:schemeClr val="lt1"/>
              </a:buClr>
              <a:buSzPct val="25000"/>
              <a:buFont typeface="Calibri"/>
              <a:buNone/>
            </a:pPr>
            <a:r>
              <a:rPr lang="en-US" sz="2000" b="1" i="1" dirty="0" smtClean="0">
                <a:solidFill>
                  <a:schemeClr val="lt1"/>
                </a:solidFill>
                <a:latin typeface="Calibri"/>
                <a:ea typeface="Calibri"/>
                <a:cs typeface="Calibri"/>
                <a:sym typeface="Calibri"/>
              </a:rPr>
              <a:t>Center for Career Services</a:t>
            </a:r>
            <a:endParaRPr lang="en-US" sz="2000" b="1" i="1" baseline="0" dirty="0" smtClean="0">
              <a:solidFill>
                <a:schemeClr val="lt1"/>
              </a:solidFill>
              <a:latin typeface="Calibri"/>
              <a:ea typeface="Calibri"/>
              <a:cs typeface="Calibri"/>
              <a:sym typeface="Calibri"/>
            </a:endParaRPr>
          </a:p>
          <a:p>
            <a:pPr marL="0" marR="0" lvl="0" indent="0" algn="ctr" rtl="0">
              <a:spcBef>
                <a:spcPts val="0"/>
              </a:spcBef>
              <a:buClr>
                <a:schemeClr val="lt1"/>
              </a:buClr>
              <a:buSzPct val="25000"/>
              <a:buFont typeface="Calibri"/>
              <a:buNone/>
            </a:pPr>
            <a:r>
              <a:rPr lang="en-US" sz="2000" b="1" i="1" dirty="0" smtClean="0">
                <a:solidFill>
                  <a:schemeClr val="lt1"/>
                </a:solidFill>
                <a:latin typeface="Calibri"/>
                <a:ea typeface="Calibri"/>
                <a:cs typeface="Calibri"/>
                <a:sym typeface="Calibri"/>
              </a:rPr>
              <a:t>&amp;</a:t>
            </a:r>
          </a:p>
          <a:p>
            <a:pPr marL="0" marR="0" lvl="0" indent="0" algn="ctr" rtl="0">
              <a:spcBef>
                <a:spcPts val="0"/>
              </a:spcBef>
              <a:buClr>
                <a:schemeClr val="lt1"/>
              </a:buClr>
              <a:buSzPct val="25000"/>
              <a:buFont typeface="Calibri"/>
              <a:buNone/>
            </a:pPr>
            <a:r>
              <a:rPr lang="en-US" sz="2000" b="1" i="1" u="none" strike="noStrike" cap="none" baseline="0" dirty="0" smtClean="0">
                <a:solidFill>
                  <a:schemeClr val="lt1"/>
                </a:solidFill>
                <a:latin typeface="Calibri"/>
                <a:ea typeface="Calibri"/>
                <a:cs typeface="Calibri"/>
                <a:sym typeface="Calibri"/>
              </a:rPr>
              <a:t>Lenore</a:t>
            </a:r>
            <a:r>
              <a:rPr lang="en-US" sz="2000" b="1" i="1" u="none" strike="noStrike" cap="none" dirty="0" smtClean="0">
                <a:solidFill>
                  <a:schemeClr val="lt1"/>
                </a:solidFill>
                <a:latin typeface="Calibri"/>
                <a:ea typeface="Calibri"/>
                <a:cs typeface="Calibri"/>
                <a:sym typeface="Calibri"/>
              </a:rPr>
              <a:t> Webb, Associate Director/Coach</a:t>
            </a:r>
          </a:p>
          <a:p>
            <a:pPr marL="0" marR="0" lvl="0" indent="0" algn="ctr" rtl="0">
              <a:spcBef>
                <a:spcPts val="0"/>
              </a:spcBef>
              <a:buClr>
                <a:schemeClr val="lt1"/>
              </a:buClr>
              <a:buSzPct val="25000"/>
              <a:buFont typeface="Calibri"/>
              <a:buNone/>
            </a:pPr>
            <a:r>
              <a:rPr lang="en-US" sz="2000" b="1" i="1" dirty="0" smtClean="0">
                <a:solidFill>
                  <a:schemeClr val="lt1"/>
                </a:solidFill>
                <a:latin typeface="Calibri"/>
                <a:ea typeface="Calibri"/>
                <a:cs typeface="Calibri"/>
                <a:sym typeface="Calibri"/>
              </a:rPr>
              <a:t>Center for Career Services</a:t>
            </a:r>
            <a:endParaRPr lang="en-US" sz="2000" b="1" i="1" u="none" strike="noStrike" cap="none" dirty="0" smtClean="0">
              <a:solidFill>
                <a:schemeClr val="lt1"/>
              </a:solidFill>
              <a:latin typeface="Calibri"/>
              <a:ea typeface="Calibri"/>
              <a:cs typeface="Calibri"/>
              <a:sym typeface="Calibri"/>
            </a:endParaRPr>
          </a:p>
          <a:p>
            <a:pPr marL="0" marR="0" lvl="0" indent="0" algn="ctr" rtl="0">
              <a:spcBef>
                <a:spcPts val="0"/>
              </a:spcBef>
              <a:buClr>
                <a:schemeClr val="lt1"/>
              </a:buClr>
              <a:buSzPct val="25000"/>
              <a:buFont typeface="Calibri"/>
              <a:buNone/>
            </a:pPr>
            <a:endParaRPr lang="en-US" sz="2000" b="1" i="1" u="none" strike="noStrike" cap="none" dirty="0" smtClean="0">
              <a:solidFill>
                <a:schemeClr val="lt1"/>
              </a:solidFill>
              <a:latin typeface="Calibri"/>
              <a:ea typeface="Calibri"/>
              <a:cs typeface="Calibri"/>
              <a:sym typeface="Calibri"/>
            </a:endParaRPr>
          </a:p>
          <a:p>
            <a:pPr marL="0" marR="0" lvl="0" indent="0" algn="ctr" rtl="0">
              <a:spcBef>
                <a:spcPts val="0"/>
              </a:spcBef>
              <a:buClr>
                <a:schemeClr val="lt1"/>
              </a:buClr>
              <a:buSzPct val="25000"/>
              <a:buFont typeface="Calibri"/>
              <a:buNone/>
            </a:pPr>
            <a:endParaRPr lang="en-US" sz="2000" b="0" i="1" u="none" strike="noStrike" cap="none" baseline="0" dirty="0">
              <a:solidFill>
                <a:schemeClr val="lt1"/>
              </a:solidFill>
              <a:latin typeface="Calibri"/>
              <a:ea typeface="Calibri"/>
              <a:cs typeface="Calibri"/>
              <a:sym typeface="Calibri"/>
            </a:endParaRPr>
          </a:p>
        </p:txBody>
      </p:sp>
      <p:sp>
        <p:nvSpPr>
          <p:cNvPr id="4" name="AutoShape 4" descr="Inline image 1">
            <a:extLst>
              <a:ext uri="{FF2B5EF4-FFF2-40B4-BE49-F238E27FC236}">
                <a16:creationId xmlns:a16="http://schemas.microsoft.com/office/drawing/2014/main" id="{70CDFBD5-7C1B-481F-B7A7-1D0523F2E626}"/>
              </a:ext>
            </a:extLst>
          </p:cNvPr>
          <p:cNvSpPr>
            <a:spLocks noChangeAspect="1" noChangeArrowheads="1"/>
          </p:cNvSpPr>
          <p:nvPr/>
        </p:nvSpPr>
        <p:spPr bwMode="auto">
          <a:xfrm>
            <a:off x="4443413" y="3233738"/>
            <a:ext cx="257175" cy="3905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3104185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Content Placeholder 1"/>
          <p:cNvSpPr>
            <a:spLocks noGrp="1"/>
          </p:cNvSpPr>
          <p:nvPr>
            <p:ph idx="1"/>
          </p:nvPr>
        </p:nvSpPr>
        <p:spPr bwMode="auto">
          <a:xfrm>
            <a:off x="838200" y="1143000"/>
            <a:ext cx="7823200" cy="43815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400" dirty="0">
                <a:solidFill>
                  <a:srgbClr val="002060"/>
                </a:solidFill>
                <a:latin typeface="+mn-lt"/>
                <a:ea typeface="ＭＳ Ｐゴシック" panose="020B0600070205080204" pitchFamily="34" charset="-128"/>
                <a:cs typeface="Arial" panose="020B0604020202020204" pitchFamily="34" charset="0"/>
              </a:rPr>
              <a:t>Overview of The Center’s Services</a:t>
            </a:r>
          </a:p>
          <a:p>
            <a:r>
              <a:rPr lang="en-US" altLang="en-US" sz="2400" dirty="0">
                <a:solidFill>
                  <a:srgbClr val="002060"/>
                </a:solidFill>
                <a:latin typeface="+mn-lt"/>
                <a:ea typeface="ＭＳ Ｐゴシック" panose="020B0600070205080204" pitchFamily="34" charset="-128"/>
                <a:cs typeface="Arial" panose="020B0604020202020204" pitchFamily="34" charset="0"/>
              </a:rPr>
              <a:t>Your Career Success: Plan; Tools; Connections</a:t>
            </a:r>
          </a:p>
          <a:p>
            <a:pPr marL="857250" lvl="1" indent="-457200">
              <a:buFont typeface="+mj-lt"/>
              <a:buAutoNum type="arabicPeriod"/>
            </a:pPr>
            <a:r>
              <a:rPr lang="en-US" altLang="en-US" sz="2000" dirty="0">
                <a:solidFill>
                  <a:srgbClr val="002060"/>
                </a:solidFill>
                <a:latin typeface="+mn-lt"/>
                <a:ea typeface="ＭＳ Ｐゴシック" panose="020B0600070205080204" pitchFamily="34" charset="-128"/>
                <a:cs typeface="Arial" panose="020B0604020202020204" pitchFamily="34" charset="0"/>
              </a:rPr>
              <a:t>Know Your Career Coach</a:t>
            </a:r>
          </a:p>
          <a:p>
            <a:pPr marL="857250" lvl="1" indent="-457200">
              <a:buFont typeface="+mj-lt"/>
              <a:buAutoNum type="arabicPeriod"/>
            </a:pPr>
            <a:r>
              <a:rPr lang="en-US" altLang="en-US" sz="2000" dirty="0">
                <a:solidFill>
                  <a:srgbClr val="002060"/>
                </a:solidFill>
                <a:latin typeface="+mn-lt"/>
                <a:ea typeface="ＭＳ Ｐゴシック" panose="020B0600070205080204" pitchFamily="34" charset="-128"/>
                <a:cs typeface="Arial" panose="020B0604020202020204" pitchFamily="34" charset="0"/>
              </a:rPr>
              <a:t>Know Yourself</a:t>
            </a:r>
          </a:p>
          <a:p>
            <a:pPr marL="857250" lvl="1" indent="-457200">
              <a:buFont typeface="+mj-lt"/>
              <a:buAutoNum type="arabicPeriod"/>
            </a:pPr>
            <a:r>
              <a:rPr lang="en-US" altLang="en-US" sz="2000" dirty="0">
                <a:solidFill>
                  <a:srgbClr val="002060"/>
                </a:solidFill>
                <a:latin typeface="+mn-lt"/>
                <a:ea typeface="ＭＳ Ｐゴシック" panose="020B0600070205080204" pitchFamily="34" charset="-128"/>
                <a:cs typeface="Arial" panose="020B0604020202020204" pitchFamily="34" charset="0"/>
              </a:rPr>
              <a:t>Know How to Make Connections</a:t>
            </a:r>
          </a:p>
          <a:p>
            <a:pPr marL="857250" lvl="1" indent="-457200">
              <a:buFont typeface="+mj-lt"/>
              <a:buAutoNum type="arabicPeriod"/>
            </a:pPr>
            <a:r>
              <a:rPr lang="en-US" altLang="en-US" sz="2000" dirty="0">
                <a:solidFill>
                  <a:srgbClr val="002060"/>
                </a:solidFill>
                <a:latin typeface="+mn-lt"/>
                <a:ea typeface="ＭＳ Ｐゴシック" panose="020B0600070205080204" pitchFamily="34" charset="-128"/>
                <a:cs typeface="Arial" panose="020B0604020202020204" pitchFamily="34" charset="0"/>
              </a:rPr>
              <a:t>Know How to Be a Professional</a:t>
            </a:r>
          </a:p>
          <a:p>
            <a:r>
              <a:rPr lang="en-US" altLang="en-US" sz="2400" dirty="0">
                <a:solidFill>
                  <a:srgbClr val="002060"/>
                </a:solidFill>
                <a:latin typeface="+mn-lt"/>
                <a:ea typeface="ＭＳ Ｐゴシック" panose="020B0600070205080204" pitchFamily="34" charset="-128"/>
                <a:cs typeface="Arial" panose="020B0604020202020204" pitchFamily="34" charset="0"/>
              </a:rPr>
              <a:t>Your Resources</a:t>
            </a:r>
          </a:p>
          <a:p>
            <a:r>
              <a:rPr lang="en-US" altLang="en-US" sz="2400" dirty="0" smtClean="0">
                <a:solidFill>
                  <a:srgbClr val="002060"/>
                </a:solidFill>
                <a:latin typeface="+mn-lt"/>
                <a:ea typeface="ＭＳ Ｐゴシック" panose="020B0600070205080204" pitchFamily="34" charset="-128"/>
                <a:cs typeface="Arial" panose="020B0604020202020204" pitchFamily="34" charset="0"/>
              </a:rPr>
              <a:t>Getting Started</a:t>
            </a:r>
            <a:endParaRPr lang="en-US" altLang="en-US" sz="2400" dirty="0">
              <a:solidFill>
                <a:srgbClr val="002060"/>
              </a:solidFill>
              <a:latin typeface="+mn-lt"/>
              <a:ea typeface="ＭＳ Ｐゴシック" panose="020B0600070205080204" pitchFamily="34" charset="-128"/>
              <a:cs typeface="Arial" panose="020B0604020202020204" pitchFamily="34" charset="0"/>
            </a:endParaRPr>
          </a:p>
          <a:p>
            <a:r>
              <a:rPr lang="en-US" altLang="en-US" sz="2400" dirty="0">
                <a:solidFill>
                  <a:srgbClr val="002060"/>
                </a:solidFill>
                <a:latin typeface="+mn-lt"/>
                <a:ea typeface="ＭＳ Ｐゴシック" panose="020B0600070205080204" pitchFamily="34" charset="-128"/>
                <a:cs typeface="Arial" panose="020B0604020202020204" pitchFamily="34" charset="0"/>
              </a:rPr>
              <a:t>Your Feedback</a:t>
            </a:r>
          </a:p>
          <a:p>
            <a:endParaRPr lang="en-US" altLang="en-US" dirty="0">
              <a:latin typeface="+mn-lt"/>
              <a:cs typeface="Arial" panose="020B0604020202020204" pitchFamily="34" charset="0"/>
            </a:endParaRPr>
          </a:p>
        </p:txBody>
      </p:sp>
      <p:sp>
        <p:nvSpPr>
          <p:cNvPr id="3" name="Title 2"/>
          <p:cNvSpPr>
            <a:spLocks noGrp="1"/>
          </p:cNvSpPr>
          <p:nvPr>
            <p:ph type="title"/>
          </p:nvPr>
        </p:nvSpPr>
        <p:spPr>
          <a:xfrm>
            <a:off x="762000" y="152400"/>
            <a:ext cx="8077200" cy="1054100"/>
          </a:xfrm>
        </p:spPr>
        <p:txBody>
          <a:bodyPr/>
          <a:lstStyle/>
          <a:p>
            <a:pPr algn="ctr" fontAlgn="auto">
              <a:spcAft>
                <a:spcPts val="0"/>
              </a:spcAft>
              <a:defRPr/>
            </a:pPr>
            <a:r>
              <a:rPr lang="en-US" dirty="0">
                <a:solidFill>
                  <a:schemeClr val="tx2"/>
                </a:solidFill>
                <a:latin typeface="+mj-lt"/>
                <a:ea typeface="ＭＳ Ｐゴシック" pitchFamily="34" charset="-128"/>
              </a:rPr>
              <a:t>In this presentation…</a:t>
            </a:r>
            <a:endParaRPr lang="en-US" dirty="0">
              <a:latin typeface="+mj-lt"/>
            </a:endParaRPr>
          </a:p>
        </p:txBody>
      </p:sp>
      <p:pic>
        <p:nvPicPr>
          <p:cNvPr id="18435"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3">
            <a:alphaModFix/>
          </a:blip>
          <a:srcRect/>
          <a:stretch/>
        </p:blipFill>
        <p:spPr>
          <a:xfrm>
            <a:off x="609600" y="6051594"/>
            <a:ext cx="2138834" cy="547687"/>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idx="1"/>
          </p:nvPr>
        </p:nvSpPr>
        <p:spPr/>
        <p:txBody>
          <a:bodyPr/>
          <a:lstStyle/>
          <a:p>
            <a:endParaRPr lang="en-US" dirty="0"/>
          </a:p>
        </p:txBody>
      </p:sp>
      <p:pic>
        <p:nvPicPr>
          <p:cNvPr id="4" name="Picture 3" descr="CCS_CC"/>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09600" y="1363133"/>
            <a:ext cx="8077200" cy="4199467"/>
          </a:xfrm>
          <a:prstGeom prst="rect">
            <a:avLst/>
          </a:prstGeom>
          <a:noFill/>
          <a:ln>
            <a:noFill/>
          </a:ln>
        </p:spPr>
      </p:pic>
      <p:sp>
        <p:nvSpPr>
          <p:cNvPr id="5" name="Title 2"/>
          <p:cNvSpPr txBox="1">
            <a:spLocks/>
          </p:cNvSpPr>
          <p:nvPr/>
        </p:nvSpPr>
        <p:spPr>
          <a:xfrm>
            <a:off x="798723" y="-215900"/>
            <a:ext cx="8077200" cy="1054100"/>
          </a:xfrm>
          <a:prstGeom prst="rect">
            <a:avLst/>
          </a:prstGeom>
        </p:spPr>
        <p:txBody>
          <a:bodyPr anchor="b"/>
          <a:lstStyle>
            <a:lvl1pPr algn="ctr" defTabSz="457200" rtl="0" fontAlgn="base">
              <a:spcBef>
                <a:spcPct val="0"/>
              </a:spcBef>
              <a:spcAft>
                <a:spcPct val="0"/>
              </a:spcAft>
              <a:defRPr sz="5400" b="1" kern="1200" cap="none" baseline="0">
                <a:solidFill>
                  <a:srgbClr val="595959"/>
                </a:solidFill>
                <a:latin typeface="Arial"/>
                <a:ea typeface="+mj-ea"/>
                <a:cs typeface="Arial"/>
              </a:defRPr>
            </a:lvl1pPr>
            <a:lvl2pPr algn="ctr" defTabSz="457200" rtl="0" fontAlgn="base">
              <a:spcBef>
                <a:spcPct val="0"/>
              </a:spcBef>
              <a:spcAft>
                <a:spcPct val="0"/>
              </a:spcAft>
              <a:defRPr sz="4400">
                <a:solidFill>
                  <a:schemeClr val="tx1"/>
                </a:solidFill>
                <a:latin typeface="Calibri" panose="020F0502020204030204" pitchFamily="34" charset="0"/>
              </a:defRPr>
            </a:lvl2pPr>
            <a:lvl3pPr algn="ctr" defTabSz="457200" rtl="0" fontAlgn="base">
              <a:spcBef>
                <a:spcPct val="0"/>
              </a:spcBef>
              <a:spcAft>
                <a:spcPct val="0"/>
              </a:spcAft>
              <a:defRPr sz="4400">
                <a:solidFill>
                  <a:schemeClr val="tx1"/>
                </a:solidFill>
                <a:latin typeface="Calibri" panose="020F0502020204030204" pitchFamily="34" charset="0"/>
              </a:defRPr>
            </a:lvl3pPr>
            <a:lvl4pPr algn="ctr" defTabSz="457200" rtl="0" fontAlgn="base">
              <a:spcBef>
                <a:spcPct val="0"/>
              </a:spcBef>
              <a:spcAft>
                <a:spcPct val="0"/>
              </a:spcAft>
              <a:defRPr sz="4400">
                <a:solidFill>
                  <a:schemeClr val="tx1"/>
                </a:solidFill>
                <a:latin typeface="Calibri" panose="020F0502020204030204" pitchFamily="34" charset="0"/>
              </a:defRPr>
            </a:lvl4pPr>
            <a:lvl5pPr algn="ctr" defTabSz="457200" rtl="0" fontAlgn="base">
              <a:spcBef>
                <a:spcPct val="0"/>
              </a:spcBef>
              <a:spcAft>
                <a:spcPct val="0"/>
              </a:spcAft>
              <a:defRPr sz="4400">
                <a:solidFill>
                  <a:schemeClr val="tx1"/>
                </a:solidFill>
                <a:latin typeface="Calibri" panose="020F0502020204030204" pitchFamily="34" charset="0"/>
              </a:defRPr>
            </a:lvl5pPr>
            <a:lvl6pPr marL="457200" algn="ctr" defTabSz="457200" rtl="0" fontAlgn="base">
              <a:spcBef>
                <a:spcPct val="0"/>
              </a:spcBef>
              <a:spcAft>
                <a:spcPct val="0"/>
              </a:spcAft>
              <a:defRPr sz="4400">
                <a:solidFill>
                  <a:schemeClr val="tx1"/>
                </a:solidFill>
                <a:latin typeface="Calibri" panose="020F0502020204030204" pitchFamily="34" charset="0"/>
              </a:defRPr>
            </a:lvl6pPr>
            <a:lvl7pPr marL="914400" algn="ctr" defTabSz="457200" rtl="0" fontAlgn="base">
              <a:spcBef>
                <a:spcPct val="0"/>
              </a:spcBef>
              <a:spcAft>
                <a:spcPct val="0"/>
              </a:spcAft>
              <a:defRPr sz="4400">
                <a:solidFill>
                  <a:schemeClr val="tx1"/>
                </a:solidFill>
                <a:latin typeface="Calibri" panose="020F0502020204030204" pitchFamily="34" charset="0"/>
              </a:defRPr>
            </a:lvl7pPr>
            <a:lvl8pPr marL="1371600" algn="ctr" defTabSz="457200" rtl="0" fontAlgn="base">
              <a:spcBef>
                <a:spcPct val="0"/>
              </a:spcBef>
              <a:spcAft>
                <a:spcPct val="0"/>
              </a:spcAft>
              <a:defRPr sz="4400">
                <a:solidFill>
                  <a:schemeClr val="tx1"/>
                </a:solidFill>
                <a:latin typeface="Calibri" panose="020F0502020204030204" pitchFamily="34" charset="0"/>
              </a:defRPr>
            </a:lvl8pPr>
            <a:lvl9pPr marL="1828800" algn="ctr" defTabSz="457200" rtl="0" fontAlgn="base">
              <a:spcBef>
                <a:spcPct val="0"/>
              </a:spcBef>
              <a:spcAft>
                <a:spcPct val="0"/>
              </a:spcAft>
              <a:defRPr sz="4400">
                <a:solidFill>
                  <a:schemeClr val="tx1"/>
                </a:solidFill>
                <a:latin typeface="Calibri" panose="020F0502020204030204" pitchFamily="34" charset="0"/>
              </a:defRPr>
            </a:lvl9pPr>
          </a:lstStyle>
          <a:p>
            <a:pPr fontAlgn="auto">
              <a:spcAft>
                <a:spcPts val="0"/>
              </a:spcAft>
              <a:defRPr/>
            </a:pPr>
            <a:r>
              <a:rPr lang="en-US" sz="4000" dirty="0">
                <a:solidFill>
                  <a:schemeClr val="tx2"/>
                </a:solidFill>
                <a:latin typeface="+mj-lt"/>
                <a:ea typeface="ＭＳ Ｐゴシック" pitchFamily="34" charset="-128"/>
              </a:rPr>
              <a:t>Where are we located?</a:t>
            </a:r>
            <a:endParaRPr lang="en-US" sz="4000" dirty="0">
              <a:latin typeface="+mj-lt"/>
            </a:endParaRPr>
          </a:p>
        </p:txBody>
      </p:sp>
    </p:spTree>
    <p:extLst>
      <p:ext uri="{BB962C8B-B14F-4D97-AF65-F5344CB8AC3E}">
        <p14:creationId xmlns:p14="http://schemas.microsoft.com/office/powerpoint/2010/main" val="338006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Content Placeholder 1"/>
          <p:cNvSpPr>
            <a:spLocks noGrp="1"/>
          </p:cNvSpPr>
          <p:nvPr>
            <p:ph idx="1"/>
          </p:nvPr>
        </p:nvSpPr>
        <p:spPr bwMode="auto">
          <a:xfrm>
            <a:off x="152400" y="609600"/>
            <a:ext cx="8507413" cy="495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400" b="1" dirty="0">
                <a:solidFill>
                  <a:srgbClr val="002060"/>
                </a:solidFill>
                <a:latin typeface="+mn-lt"/>
                <a:cs typeface="Arial" panose="020B0604020202020204" pitchFamily="34" charset="0"/>
              </a:rPr>
              <a:t>Career Coaching</a:t>
            </a:r>
            <a:r>
              <a:rPr lang="en-US" altLang="en-US" sz="2400" dirty="0">
                <a:solidFill>
                  <a:srgbClr val="002060"/>
                </a:solidFill>
                <a:latin typeface="+mn-lt"/>
                <a:cs typeface="Arial" panose="020B0604020202020204" pitchFamily="34" charset="0"/>
              </a:rPr>
              <a:t>, Goal Setting, Resumes, Networking, Mock Interviews, Job/Internship Search, Career Exploration, Salary Negotiation Strategies, etc.</a:t>
            </a:r>
          </a:p>
          <a:p>
            <a:r>
              <a:rPr lang="en-US" altLang="en-US" sz="2400" b="1" dirty="0">
                <a:solidFill>
                  <a:srgbClr val="002060"/>
                </a:solidFill>
                <a:latin typeface="+mn-lt"/>
                <a:cs typeface="Arial" panose="020B0604020202020204" pitchFamily="34" charset="0"/>
              </a:rPr>
              <a:t>Career Workshops</a:t>
            </a:r>
            <a:r>
              <a:rPr lang="en-US" altLang="en-US" sz="2400" dirty="0">
                <a:solidFill>
                  <a:srgbClr val="002060"/>
                </a:solidFill>
                <a:latin typeface="+mn-lt"/>
                <a:cs typeface="Arial" panose="020B0604020202020204" pitchFamily="34" charset="0"/>
              </a:rPr>
              <a:t>, Panels, Info Sessions, Employer events, On Campus Recruiting</a:t>
            </a:r>
          </a:p>
          <a:p>
            <a:r>
              <a:rPr lang="en-US" altLang="en-US" sz="2400" b="1" dirty="0">
                <a:solidFill>
                  <a:srgbClr val="002060"/>
                </a:solidFill>
                <a:latin typeface="+mn-lt"/>
                <a:cs typeface="Arial" panose="020B0604020202020204" pitchFamily="34" charset="0"/>
              </a:rPr>
              <a:t>Self-Assessment</a:t>
            </a:r>
            <a:r>
              <a:rPr lang="en-US" altLang="en-US" sz="2400" dirty="0">
                <a:solidFill>
                  <a:srgbClr val="002060"/>
                </a:solidFill>
                <a:latin typeface="+mn-lt"/>
                <a:cs typeface="Arial" panose="020B0604020202020204" pitchFamily="34" charset="0"/>
              </a:rPr>
              <a:t> ,Workshops &amp; Individual sessions</a:t>
            </a:r>
          </a:p>
          <a:p>
            <a:r>
              <a:rPr lang="en-US" altLang="en-US" sz="2400" b="1" dirty="0">
                <a:solidFill>
                  <a:srgbClr val="002060"/>
                </a:solidFill>
                <a:latin typeface="+mn-lt"/>
                <a:cs typeface="Arial" panose="020B0604020202020204" pitchFamily="34" charset="0"/>
              </a:rPr>
              <a:t>Career Fairs</a:t>
            </a:r>
            <a:r>
              <a:rPr lang="en-US" altLang="en-US" sz="2400" dirty="0">
                <a:solidFill>
                  <a:srgbClr val="002060"/>
                </a:solidFill>
                <a:latin typeface="+mn-lt"/>
                <a:cs typeface="Arial" panose="020B0604020202020204" pitchFamily="34" charset="0"/>
              </a:rPr>
              <a:t>, Site Visits, Employer-in-Residence</a:t>
            </a:r>
          </a:p>
          <a:p>
            <a:r>
              <a:rPr lang="en-US" altLang="en-US" sz="2400" b="1" dirty="0">
                <a:solidFill>
                  <a:srgbClr val="002060"/>
                </a:solidFill>
                <a:latin typeface="+mn-lt"/>
                <a:cs typeface="Arial" panose="020B0604020202020204" pitchFamily="34" charset="0"/>
              </a:rPr>
              <a:t>Student Employment</a:t>
            </a:r>
            <a:r>
              <a:rPr lang="en-US" altLang="en-US" sz="2400" dirty="0">
                <a:solidFill>
                  <a:srgbClr val="002060"/>
                </a:solidFill>
                <a:latin typeface="+mn-lt"/>
                <a:cs typeface="Arial" panose="020B0604020202020204" pitchFamily="34" charset="0"/>
              </a:rPr>
              <a:t>, Federal Work Study, on &amp; off campus jobs</a:t>
            </a:r>
            <a:endParaRPr lang="en-US" altLang="en-US" sz="2400" b="1" dirty="0">
              <a:solidFill>
                <a:srgbClr val="002060"/>
              </a:solidFill>
              <a:latin typeface="+mn-lt"/>
              <a:cs typeface="Arial" panose="020B0604020202020204" pitchFamily="34" charset="0"/>
            </a:endParaRPr>
          </a:p>
          <a:p>
            <a:r>
              <a:rPr lang="en-US" altLang="en-US" sz="2400" b="1" dirty="0">
                <a:solidFill>
                  <a:srgbClr val="002060"/>
                </a:solidFill>
                <a:latin typeface="+mn-lt"/>
                <a:cs typeface="Arial" panose="020B0604020202020204" pitchFamily="34" charset="0"/>
              </a:rPr>
              <a:t>Special Programming </a:t>
            </a:r>
            <a:r>
              <a:rPr lang="en-US" altLang="en-US" sz="2400" dirty="0">
                <a:solidFill>
                  <a:srgbClr val="002060"/>
                </a:solidFill>
                <a:latin typeface="+mn-lt"/>
                <a:cs typeface="Arial" panose="020B0604020202020204" pitchFamily="34" charset="0"/>
              </a:rPr>
              <a:t>for International Students, Veterans, Athletes, Students with Disabilities Support, and more</a:t>
            </a:r>
          </a:p>
          <a:p>
            <a:r>
              <a:rPr lang="en-US" altLang="en-US" sz="2400" b="1" dirty="0">
                <a:solidFill>
                  <a:srgbClr val="002060"/>
                </a:solidFill>
                <a:latin typeface="+mn-lt"/>
                <a:cs typeface="Arial" panose="020B0604020202020204" pitchFamily="34" charset="0"/>
              </a:rPr>
              <a:t>Funding </a:t>
            </a:r>
            <a:r>
              <a:rPr lang="en-US" altLang="en-US" sz="2400" dirty="0">
                <a:solidFill>
                  <a:srgbClr val="002060"/>
                </a:solidFill>
                <a:latin typeface="+mn-lt"/>
                <a:cs typeface="Arial" panose="020B0604020202020204" pitchFamily="34" charset="0"/>
              </a:rPr>
              <a:t>for unpaid internships</a:t>
            </a:r>
          </a:p>
          <a:p>
            <a:r>
              <a:rPr lang="en-US" altLang="en-US" sz="2400" b="1" dirty="0">
                <a:solidFill>
                  <a:srgbClr val="002060"/>
                </a:solidFill>
                <a:latin typeface="+mn-lt"/>
                <a:cs typeface="Arial" panose="020B0604020202020204" pitchFamily="34" charset="0"/>
              </a:rPr>
              <a:t>Career Treks, Employer Site Visits, Career Courses</a:t>
            </a:r>
          </a:p>
        </p:txBody>
      </p:sp>
      <p:sp>
        <p:nvSpPr>
          <p:cNvPr id="19458" name="Title 2"/>
          <p:cNvSpPr>
            <a:spLocks noGrp="1"/>
          </p:cNvSpPr>
          <p:nvPr>
            <p:ph type="title"/>
          </p:nvPr>
        </p:nvSpPr>
        <p:spPr bwMode="auto">
          <a:xfrm>
            <a:off x="685800" y="112712"/>
            <a:ext cx="7756525" cy="6492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altLang="en-US" dirty="0">
                <a:solidFill>
                  <a:schemeClr val="tx2"/>
                </a:solidFill>
                <a:latin typeface="+mn-lt"/>
                <a:cs typeface="Arial" panose="020B0604020202020204" pitchFamily="34" charset="0"/>
              </a:rPr>
              <a:t>What do we do?</a:t>
            </a:r>
          </a:p>
        </p:txBody>
      </p:sp>
      <p:sp>
        <p:nvSpPr>
          <p:cNvPr id="4"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5" name="Shape 97"/>
          <p:cNvPicPr preferRelativeResize="0"/>
          <p:nvPr/>
        </p:nvPicPr>
        <p:blipFill rotWithShape="1">
          <a:blip r:embed="rId3">
            <a:alphaModFix/>
          </a:blip>
          <a:srcRect/>
          <a:stretch/>
        </p:blipFill>
        <p:spPr>
          <a:xfrm>
            <a:off x="609600" y="6051594"/>
            <a:ext cx="2138834" cy="54768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45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45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45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45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945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Content Placeholder 1"/>
          <p:cNvSpPr>
            <a:spLocks noGrp="1"/>
          </p:cNvSpPr>
          <p:nvPr>
            <p:ph idx="1"/>
          </p:nvPr>
        </p:nvSpPr>
        <p:spPr bwMode="auto">
          <a:xfrm>
            <a:off x="914400" y="762000"/>
            <a:ext cx="7745413" cy="464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gn="ctr">
              <a:buNone/>
            </a:pPr>
            <a:r>
              <a:rPr lang="en-US" altLang="en-US" sz="4000" b="1" dirty="0">
                <a:solidFill>
                  <a:srgbClr val="002060"/>
                </a:solidFill>
                <a:latin typeface="+mn-lt"/>
                <a:cs typeface="Arial" panose="020B0604020202020204" pitchFamily="34" charset="0"/>
              </a:rPr>
              <a:t>Ingredients</a:t>
            </a:r>
          </a:p>
          <a:p>
            <a:pPr marL="0" indent="0">
              <a:buNone/>
            </a:pPr>
            <a:r>
              <a:rPr lang="en-US" altLang="en-US" sz="4000" b="1" dirty="0">
                <a:solidFill>
                  <a:srgbClr val="002060"/>
                </a:solidFill>
                <a:latin typeface="+mn-lt"/>
                <a:cs typeface="Arial" panose="020B0604020202020204" pitchFamily="34" charset="0"/>
              </a:rPr>
              <a:t>The </a:t>
            </a:r>
            <a:r>
              <a:rPr lang="en-US" altLang="en-US" sz="4000" b="1" dirty="0">
                <a:solidFill>
                  <a:srgbClr val="FF0000"/>
                </a:solidFill>
                <a:latin typeface="+mn-lt"/>
                <a:cs typeface="Arial" panose="020B0604020202020204" pitchFamily="34" charset="0"/>
              </a:rPr>
              <a:t>P</a:t>
            </a:r>
            <a:r>
              <a:rPr lang="en-US" altLang="en-US" sz="4000" b="1" dirty="0">
                <a:solidFill>
                  <a:srgbClr val="002060"/>
                </a:solidFill>
                <a:latin typeface="+mn-lt"/>
                <a:cs typeface="Arial" panose="020B0604020202020204" pitchFamily="34" charset="0"/>
              </a:rPr>
              <a:t>LAN</a:t>
            </a:r>
          </a:p>
          <a:p>
            <a:pPr marL="0" indent="0">
              <a:buNone/>
            </a:pPr>
            <a:endParaRPr lang="en-US" altLang="en-US" sz="4000" b="1" dirty="0">
              <a:solidFill>
                <a:srgbClr val="002060"/>
              </a:solidFill>
              <a:latin typeface="+mn-lt"/>
              <a:cs typeface="Arial" panose="020B0604020202020204" pitchFamily="34" charset="0"/>
            </a:endParaRPr>
          </a:p>
          <a:p>
            <a:pPr marL="0" indent="0">
              <a:buNone/>
            </a:pPr>
            <a:r>
              <a:rPr lang="en-US" altLang="en-US" sz="4000" b="1" dirty="0">
                <a:solidFill>
                  <a:srgbClr val="002060"/>
                </a:solidFill>
                <a:latin typeface="+mn-lt"/>
                <a:cs typeface="Arial" panose="020B0604020202020204" pitchFamily="34" charset="0"/>
              </a:rPr>
              <a:t>The </a:t>
            </a:r>
            <a:r>
              <a:rPr lang="en-US" altLang="en-US" sz="4000" b="1" dirty="0">
                <a:solidFill>
                  <a:srgbClr val="FF0000"/>
                </a:solidFill>
                <a:latin typeface="+mn-lt"/>
                <a:cs typeface="Arial" panose="020B0604020202020204" pitchFamily="34" charset="0"/>
              </a:rPr>
              <a:t>T</a:t>
            </a:r>
            <a:r>
              <a:rPr lang="en-US" altLang="en-US" sz="4000" b="1" dirty="0">
                <a:solidFill>
                  <a:srgbClr val="002060"/>
                </a:solidFill>
                <a:latin typeface="+mn-lt"/>
                <a:cs typeface="Arial" panose="020B0604020202020204" pitchFamily="34" charset="0"/>
              </a:rPr>
              <a:t>OOLS</a:t>
            </a:r>
          </a:p>
          <a:p>
            <a:pPr marL="0" indent="0">
              <a:buNone/>
            </a:pPr>
            <a:endParaRPr lang="en-US" altLang="en-US" sz="4000" b="1" dirty="0">
              <a:solidFill>
                <a:srgbClr val="002060"/>
              </a:solidFill>
              <a:latin typeface="+mn-lt"/>
              <a:cs typeface="Arial" panose="020B0604020202020204" pitchFamily="34" charset="0"/>
            </a:endParaRPr>
          </a:p>
          <a:p>
            <a:pPr marL="0" indent="0">
              <a:buNone/>
            </a:pPr>
            <a:r>
              <a:rPr lang="en-US" altLang="en-US" sz="4000" b="1" dirty="0">
                <a:solidFill>
                  <a:srgbClr val="002060"/>
                </a:solidFill>
                <a:latin typeface="+mn-lt"/>
                <a:cs typeface="Arial" panose="020B0604020202020204" pitchFamily="34" charset="0"/>
              </a:rPr>
              <a:t>The </a:t>
            </a:r>
            <a:r>
              <a:rPr lang="en-US" altLang="en-US" sz="4000" b="1" dirty="0">
                <a:solidFill>
                  <a:srgbClr val="FF0000"/>
                </a:solidFill>
                <a:latin typeface="+mn-lt"/>
                <a:cs typeface="Arial" panose="020B0604020202020204" pitchFamily="34" charset="0"/>
              </a:rPr>
              <a:t>C</a:t>
            </a:r>
            <a:r>
              <a:rPr lang="en-US" altLang="en-US" sz="4000" b="1" dirty="0">
                <a:solidFill>
                  <a:srgbClr val="002060"/>
                </a:solidFill>
                <a:latin typeface="+mn-lt"/>
                <a:cs typeface="Arial" panose="020B0604020202020204" pitchFamily="34" charset="0"/>
              </a:rPr>
              <a:t>ONNECTIONS</a:t>
            </a:r>
          </a:p>
        </p:txBody>
      </p:sp>
      <p:sp>
        <p:nvSpPr>
          <p:cNvPr id="19458" name="Title 2"/>
          <p:cNvSpPr>
            <a:spLocks noGrp="1"/>
          </p:cNvSpPr>
          <p:nvPr>
            <p:ph type="title"/>
          </p:nvPr>
        </p:nvSpPr>
        <p:spPr bwMode="auto">
          <a:xfrm>
            <a:off x="685800" y="112712"/>
            <a:ext cx="7756525" cy="6492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altLang="en-US" dirty="0">
                <a:solidFill>
                  <a:schemeClr val="tx2"/>
                </a:solidFill>
                <a:latin typeface="+mn-lt"/>
                <a:cs typeface="Arial" panose="020B0604020202020204" pitchFamily="34" charset="0"/>
              </a:rPr>
              <a:t>The Career Success Formula</a:t>
            </a:r>
          </a:p>
        </p:txBody>
      </p:sp>
      <p:sp>
        <p:nvSpPr>
          <p:cNvPr id="4"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5" name="Shape 97"/>
          <p:cNvPicPr preferRelativeResize="0"/>
          <p:nvPr/>
        </p:nvPicPr>
        <p:blipFill rotWithShape="1">
          <a:blip r:embed="rId3">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3694424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45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Content Placeholder 1"/>
          <p:cNvSpPr>
            <a:spLocks noGrp="1"/>
          </p:cNvSpPr>
          <p:nvPr>
            <p:ph idx="1"/>
          </p:nvPr>
        </p:nvSpPr>
        <p:spPr bwMode="auto">
          <a:xfrm>
            <a:off x="685800" y="457200"/>
            <a:ext cx="7745413"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panose="020B0604020202020204" pitchFamily="34" charset="0"/>
              <a:buNone/>
            </a:pPr>
            <a:endParaRPr lang="en-US" altLang="en-US" sz="36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US" altLang="en-US" sz="3600" b="1" dirty="0">
                <a:latin typeface="Arial" panose="020B0604020202020204" pitchFamily="34" charset="0"/>
                <a:cs typeface="Arial" panose="020B0604020202020204" pitchFamily="34" charset="0"/>
              </a:rPr>
              <a:t>  </a:t>
            </a:r>
            <a:r>
              <a:rPr lang="en-US" altLang="en-US" sz="3600" b="1" dirty="0">
                <a:solidFill>
                  <a:srgbClr val="002060"/>
                </a:solidFill>
                <a:latin typeface="Arial" panose="020B0604020202020204" pitchFamily="34" charset="0"/>
                <a:cs typeface="Arial" panose="020B0604020202020204" pitchFamily="34" charset="0"/>
              </a:rPr>
              <a:t>. . . . Behind every success story there’s a </a:t>
            </a:r>
            <a:r>
              <a:rPr lang="en-US" altLang="en-US" sz="3600" b="1" u="sng" dirty="0">
                <a:solidFill>
                  <a:srgbClr val="002060"/>
                </a:solidFill>
                <a:latin typeface="Arial" panose="020B0604020202020204" pitchFamily="34" charset="0"/>
                <a:cs typeface="Arial" panose="020B0604020202020204" pitchFamily="34" charset="0"/>
              </a:rPr>
              <a:t>PLAN</a:t>
            </a:r>
            <a:r>
              <a:rPr lang="en-US" altLang="en-US" sz="3600" b="1" dirty="0">
                <a:solidFill>
                  <a:srgbClr val="002060"/>
                </a:solidFill>
                <a:latin typeface="Arial" panose="020B0604020202020204" pitchFamily="34" charset="0"/>
                <a:cs typeface="Arial" panose="020B0604020202020204" pitchFamily="34" charset="0"/>
              </a:rPr>
              <a:t> . . . .</a:t>
            </a:r>
          </a:p>
        </p:txBody>
      </p:sp>
      <p:pic>
        <p:nvPicPr>
          <p:cNvPr id="21507"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143000" y="-838200"/>
            <a:ext cx="6309633"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5" name="Shape 97"/>
          <p:cNvPicPr preferRelativeResize="0"/>
          <p:nvPr/>
        </p:nvPicPr>
        <p:blipFill rotWithShape="1">
          <a:blip r:embed="rId4">
            <a:alphaModFix/>
          </a:blip>
          <a:srcRect/>
          <a:stretch/>
        </p:blipFill>
        <p:spPr>
          <a:xfrm>
            <a:off x="609600" y="6051594"/>
            <a:ext cx="2138834" cy="547687"/>
          </a:xfrm>
          <a:prstGeom prst="rect">
            <a:avLst/>
          </a:prstGeom>
          <a:noFill/>
          <a:ln>
            <a:noFill/>
          </a:ln>
        </p:spPr>
      </p:pic>
      <p:sp>
        <p:nvSpPr>
          <p:cNvPr id="6" name="Content Placeholder 1"/>
          <p:cNvSpPr txBox="1">
            <a:spLocks/>
          </p:cNvSpPr>
          <p:nvPr/>
        </p:nvSpPr>
        <p:spPr bwMode="auto">
          <a:xfrm>
            <a:off x="914400" y="2438400"/>
            <a:ext cx="8229600" cy="3124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fontAlgn="base">
              <a:spcBef>
                <a:spcPct val="20000"/>
              </a:spcBef>
              <a:spcAft>
                <a:spcPct val="0"/>
              </a:spcAft>
              <a:buFont typeface="Arial" panose="020B0604020202020204" pitchFamily="34" charset="0"/>
              <a:buChar char="•"/>
              <a:defRPr sz="3200" kern="1200">
                <a:solidFill>
                  <a:srgbClr val="595959"/>
                </a:solidFill>
                <a:latin typeface="Arial"/>
                <a:ea typeface="+mn-ea"/>
                <a:cs typeface="Arial"/>
              </a:defRPr>
            </a:lvl1pPr>
            <a:lvl2pPr marL="742950" indent="-285750" algn="l" defTabSz="457200" rtl="0" fontAlgn="base">
              <a:spcBef>
                <a:spcPct val="20000"/>
              </a:spcBef>
              <a:spcAft>
                <a:spcPct val="0"/>
              </a:spcAft>
              <a:buFont typeface="Arial" panose="020B0604020202020204" pitchFamily="34" charset="0"/>
              <a:buChar char="–"/>
              <a:defRPr sz="2800" kern="1200">
                <a:solidFill>
                  <a:schemeClr val="tx1"/>
                </a:solidFill>
                <a:latin typeface="Arial"/>
                <a:ea typeface="+mn-ea"/>
                <a:cs typeface="Arial"/>
              </a:defRPr>
            </a:lvl2pPr>
            <a:lvl3pPr marL="1143000" indent="-228600" algn="l" defTabSz="457200" rtl="0" fontAlgn="base">
              <a:spcBef>
                <a:spcPct val="20000"/>
              </a:spcBef>
              <a:spcAft>
                <a:spcPct val="0"/>
              </a:spcAft>
              <a:buFont typeface="Arial" panose="020B0604020202020204" pitchFamily="34" charset="0"/>
              <a:buChar char="•"/>
              <a:defRPr sz="2400" kern="1200">
                <a:solidFill>
                  <a:schemeClr val="tx1"/>
                </a:solidFill>
                <a:latin typeface="Arial"/>
                <a:ea typeface="+mn-ea"/>
                <a:cs typeface="Arial"/>
              </a:defRPr>
            </a:lvl3pPr>
            <a:lvl4pPr marL="1600200" indent="-228600" algn="l" defTabSz="457200" rtl="0" fontAlgn="base">
              <a:spcBef>
                <a:spcPct val="20000"/>
              </a:spcBef>
              <a:spcAft>
                <a:spcPct val="0"/>
              </a:spcAft>
              <a:buFont typeface="Arial" panose="020B0604020202020204" pitchFamily="34" charset="0"/>
              <a:buChar char="–"/>
              <a:defRPr sz="2000" kern="1200">
                <a:solidFill>
                  <a:schemeClr val="tx1"/>
                </a:solidFill>
                <a:latin typeface="Arial"/>
                <a:ea typeface="+mn-ea"/>
                <a:cs typeface="Arial"/>
              </a:defRPr>
            </a:lvl4pPr>
            <a:lvl5pPr marL="2057400" indent="-228600" algn="l" defTabSz="457200" rtl="0" fontAlgn="base">
              <a:spcBef>
                <a:spcPct val="20000"/>
              </a:spcBef>
              <a:spcAft>
                <a:spcPct val="0"/>
              </a:spcAft>
              <a:buFont typeface="Arial" panose="020B0604020202020204" pitchFamily="34" charset="0"/>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en-US" sz="3600" dirty="0">
                <a:solidFill>
                  <a:srgbClr val="002060"/>
                </a:solidFill>
                <a:latin typeface="+mn-lt"/>
                <a:cs typeface="Arial" panose="020B0604020202020204" pitchFamily="34" charset="0"/>
              </a:rPr>
              <a:t>Know Your Career Coach</a:t>
            </a:r>
          </a:p>
          <a:p>
            <a:r>
              <a:rPr lang="en-US" altLang="en-US" sz="3600" dirty="0">
                <a:solidFill>
                  <a:srgbClr val="002060"/>
                </a:solidFill>
                <a:latin typeface="+mn-lt"/>
                <a:cs typeface="Arial" panose="020B0604020202020204" pitchFamily="34" charset="0"/>
              </a:rPr>
              <a:t>Know Yourself</a:t>
            </a:r>
          </a:p>
          <a:p>
            <a:r>
              <a:rPr lang="en-US" altLang="en-US" sz="3600" dirty="0">
                <a:solidFill>
                  <a:srgbClr val="002060"/>
                </a:solidFill>
                <a:latin typeface="+mn-lt"/>
                <a:cs typeface="Arial" panose="020B0604020202020204" pitchFamily="34" charset="0"/>
              </a:rPr>
              <a:t>Know How to </a:t>
            </a:r>
            <a:r>
              <a:rPr lang="en-US" altLang="en-US" dirty="0">
                <a:solidFill>
                  <a:srgbClr val="002060"/>
                </a:solidFill>
                <a:latin typeface="+mn-lt"/>
                <a:cs typeface="Arial" panose="020B0604020202020204" pitchFamily="34" charset="0"/>
              </a:rPr>
              <a:t>Connect</a:t>
            </a:r>
            <a:r>
              <a:rPr lang="en-US" altLang="en-US" sz="3600" dirty="0">
                <a:solidFill>
                  <a:srgbClr val="002060"/>
                </a:solidFill>
                <a:latin typeface="+mn-lt"/>
                <a:cs typeface="Arial" panose="020B0604020202020204" pitchFamily="34" charset="0"/>
              </a:rPr>
              <a:t> with Employers</a:t>
            </a:r>
          </a:p>
          <a:p>
            <a:r>
              <a:rPr lang="en-US" altLang="en-US" sz="3600" dirty="0">
                <a:solidFill>
                  <a:srgbClr val="002060"/>
                </a:solidFill>
                <a:latin typeface="+mn-lt"/>
                <a:cs typeface="Arial" panose="020B0604020202020204" pitchFamily="34" charset="0"/>
              </a:rPr>
              <a:t>Know How to Be a Professional</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464998893"/>
              </p:ext>
            </p:extLst>
          </p:nvPr>
        </p:nvGraphicFramePr>
        <p:xfrm>
          <a:off x="698500" y="1295400"/>
          <a:ext cx="7747000" cy="3736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602" name="Title 3"/>
          <p:cNvSpPr>
            <a:spLocks noGrp="1"/>
          </p:cNvSpPr>
          <p:nvPr>
            <p:ph type="title"/>
          </p:nvPr>
        </p:nvSpPr>
        <p:spPr bwMode="auto">
          <a:xfrm>
            <a:off x="762000" y="152400"/>
            <a:ext cx="7756525" cy="9540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altLang="en-US" dirty="0">
                <a:solidFill>
                  <a:schemeClr val="tx2"/>
                </a:solidFill>
                <a:latin typeface="+mn-lt"/>
                <a:ea typeface="ＭＳ Ｐゴシック" panose="020B0600070205080204" pitchFamily="34" charset="-128"/>
                <a:cs typeface="Arial" panose="020B0604020202020204" pitchFamily="34" charset="0"/>
              </a:rPr>
              <a:t>Know Your Career Coach</a:t>
            </a:r>
          </a:p>
        </p:txBody>
      </p:sp>
      <p:sp>
        <p:nvSpPr>
          <p:cNvPr id="4"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5" name="Shape 97"/>
          <p:cNvPicPr preferRelativeResize="0"/>
          <p:nvPr/>
        </p:nvPicPr>
        <p:blipFill rotWithShape="1">
          <a:blip r:embed="rId8">
            <a:alphaModFix/>
          </a:blip>
          <a:srcRect/>
          <a:stretch/>
        </p:blipFill>
        <p:spPr>
          <a:xfrm>
            <a:off x="609600" y="6051594"/>
            <a:ext cx="2138834" cy="547687"/>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737" y="152400"/>
            <a:ext cx="7756525" cy="1054100"/>
          </a:xfrm>
        </p:spPr>
        <p:txBody>
          <a:bodyPr>
            <a:normAutofit/>
          </a:bodyPr>
          <a:lstStyle/>
          <a:p>
            <a:pPr algn="ctr" fontAlgn="auto">
              <a:spcAft>
                <a:spcPts val="0"/>
              </a:spcAft>
              <a:defRPr/>
            </a:pPr>
            <a:r>
              <a:rPr lang="en-US" dirty="0">
                <a:solidFill>
                  <a:schemeClr val="tx2"/>
                </a:solidFill>
                <a:latin typeface="+mn-lt"/>
              </a:rPr>
              <a:t>Know Yourself</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64641233"/>
              </p:ext>
            </p:extLst>
          </p:nvPr>
        </p:nvGraphicFramePr>
        <p:xfrm>
          <a:off x="581025" y="1431925"/>
          <a:ext cx="7747000" cy="31702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7652" name="Picture 4"/>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715000" y="3810000"/>
            <a:ext cx="1447800" cy="1686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hape 96"/>
          <p:cNvSpPr txBox="1">
            <a:spLocks/>
          </p:cNvSpPr>
          <p:nvPr/>
        </p:nvSpPr>
        <p:spPr>
          <a:xfrm>
            <a:off x="0" y="5867401"/>
            <a:ext cx="9144000" cy="1066799"/>
          </a:xfrm>
          <a:prstGeom prst="rect">
            <a:avLst/>
          </a:prstGeom>
          <a:solidFill>
            <a:srgbClr val="004065"/>
          </a:solidFill>
          <a:ln>
            <a:noFill/>
          </a:ln>
        </p:spPr>
        <p:txBody>
          <a:bodyPr lIns="91425" tIns="45700" rIns="91425" bIns="45700" anchor="ctr" anchorCtr="0">
            <a:no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spcBef>
                <a:spcPts val="0"/>
              </a:spcBef>
              <a:buSzPct val="25000"/>
            </a:pPr>
            <a:r>
              <a:rPr lang="en-US" sz="1600" b="1" dirty="0">
                <a:solidFill>
                  <a:schemeClr val="lt1"/>
                </a:solidFill>
                <a:latin typeface="Calibri"/>
                <a:ea typeface="Calibri"/>
                <a:cs typeface="Calibri"/>
                <a:sym typeface="Calibri"/>
              </a:rPr>
              <a:t>     					              </a:t>
            </a:r>
            <a:r>
              <a:rPr lang="en-US" sz="1600" dirty="0">
                <a:solidFill>
                  <a:schemeClr val="lt1"/>
                </a:solidFill>
                <a:latin typeface="Calibri"/>
                <a:ea typeface="Calibri"/>
                <a:cs typeface="Calibri"/>
                <a:sym typeface="Calibri"/>
              </a:rPr>
              <a:t> </a:t>
            </a:r>
            <a:r>
              <a:rPr lang="en-US" sz="1600" dirty="0">
                <a:solidFill>
                  <a:schemeClr val="lt1"/>
                </a:solidFill>
                <a:latin typeface="Arial"/>
                <a:ea typeface="Arial"/>
                <a:cs typeface="Arial"/>
                <a:sym typeface="Arial"/>
              </a:rPr>
              <a:t>careerservices.gwu.edu</a:t>
            </a:r>
          </a:p>
        </p:txBody>
      </p:sp>
      <p:pic>
        <p:nvPicPr>
          <p:cNvPr id="8" name="Shape 97"/>
          <p:cNvPicPr preferRelativeResize="0"/>
          <p:nvPr/>
        </p:nvPicPr>
        <p:blipFill rotWithShape="1">
          <a:blip r:embed="rId10">
            <a:alphaModFix/>
          </a:blip>
          <a:srcRect/>
          <a:stretch/>
        </p:blipFill>
        <p:spPr>
          <a:xfrm>
            <a:off x="609600" y="6051594"/>
            <a:ext cx="2138834" cy="547687"/>
          </a:xfrm>
          <a:prstGeom prst="rect">
            <a:avLst/>
          </a:prstGeom>
          <a:noFill/>
          <a:ln>
            <a:noFill/>
          </a:ln>
        </p:spPr>
      </p:pic>
      <p:graphicFrame>
        <p:nvGraphicFramePr>
          <p:cNvPr id="3" name="Object 2"/>
          <p:cNvGraphicFramePr>
            <a:graphicFrameLocks noChangeAspect="1"/>
          </p:cNvGraphicFramePr>
          <p:nvPr>
            <p:extLst>
              <p:ext uri="{D42A27DB-BD31-4B8C-83A1-F6EECF244321}">
                <p14:modId xmlns:p14="http://schemas.microsoft.com/office/powerpoint/2010/main" val="649159847"/>
              </p:ext>
            </p:extLst>
          </p:nvPr>
        </p:nvGraphicFramePr>
        <p:xfrm>
          <a:off x="6513791" y="838200"/>
          <a:ext cx="1298017" cy="1998150"/>
        </p:xfrm>
        <a:graphic>
          <a:graphicData uri="http://schemas.openxmlformats.org/presentationml/2006/ole">
            <mc:AlternateContent xmlns:mc="http://schemas.openxmlformats.org/markup-compatibility/2006">
              <mc:Choice xmlns:v="urn:schemas-microsoft-com:vml" Requires="v">
                <p:oleObj spid="_x0000_s3100" name="Acrobat Document" r:id="rId11" imgW="8286598" imgH="12753720" progId="Acrobat.Document.11">
                  <p:embed/>
                </p:oleObj>
              </mc:Choice>
              <mc:Fallback>
                <p:oleObj name="Acrobat Document" r:id="rId11" imgW="8286598" imgH="12753720" progId="Acrobat.Document.11">
                  <p:embed/>
                  <p:pic>
                    <p:nvPicPr>
                      <p:cNvPr id="0" name=""/>
                      <p:cNvPicPr/>
                      <p:nvPr/>
                    </p:nvPicPr>
                    <p:blipFill>
                      <a:blip r:embed="rId12"/>
                      <a:stretch>
                        <a:fillRect/>
                      </a:stretch>
                    </p:blipFill>
                    <p:spPr>
                      <a:xfrm>
                        <a:off x="6513791" y="838200"/>
                        <a:ext cx="1298017" cy="1998150"/>
                      </a:xfrm>
                      <a:prstGeom prst="rect">
                        <a:avLst/>
                      </a:prstGeom>
                    </p:spPr>
                  </p:pic>
                </p:oleObj>
              </mc:Fallback>
            </mc:AlternateContent>
          </a:graphicData>
        </a:graphic>
      </p:graphicFrame>
      <p:sp>
        <p:nvSpPr>
          <p:cNvPr id="4" name="TextBox 3"/>
          <p:cNvSpPr txBox="1"/>
          <p:nvPr/>
        </p:nvSpPr>
        <p:spPr>
          <a:xfrm>
            <a:off x="51632" y="1584117"/>
            <a:ext cx="2696802" cy="1077217"/>
          </a:xfrm>
          <a:prstGeom prst="rect">
            <a:avLst/>
          </a:prstGeom>
          <a:noFill/>
        </p:spPr>
        <p:txBody>
          <a:bodyPr wrap="square" rtlCol="0">
            <a:spAutoFit/>
          </a:bodyPr>
          <a:lstStyle/>
          <a:p>
            <a:pPr algn="ctr"/>
            <a:r>
              <a:rPr lang="en-US" sz="3200" dirty="0" smtClean="0">
                <a:solidFill>
                  <a:schemeClr val="accent1"/>
                </a:solidFill>
                <a:latin typeface="+mn-lt"/>
              </a:rPr>
              <a:t>Clifton Strengths</a:t>
            </a:r>
            <a:endParaRPr lang="en-US" sz="3200" dirty="0">
              <a:solidFill>
                <a:schemeClr val="accent1"/>
              </a:solidFill>
              <a:latin typeface="+mn-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2057400"/>
            <a:ext cx="7848600" cy="3581400"/>
          </a:xfrm>
        </p:spPr>
        <p:txBody>
          <a:bodyPr/>
          <a:lstStyle/>
          <a:p>
            <a:pPr defTabSz="914400" eaLnBrk="0" fontAlgn="auto" hangingPunct="0">
              <a:spcAft>
                <a:spcPts val="0"/>
              </a:spcAft>
              <a:defRPr/>
            </a:pPr>
            <a:endParaRPr lang="en-US" sz="2400" dirty="0">
              <a:solidFill>
                <a:srgbClr val="002060"/>
              </a:solidFill>
              <a:latin typeface="+mn-lt"/>
              <a:cs typeface="ＭＳ Ｐゴシック" pitchFamily="-65" charset="-128"/>
            </a:endParaRPr>
          </a:p>
          <a:p>
            <a:pPr fontAlgn="auto">
              <a:spcAft>
                <a:spcPts val="0"/>
              </a:spcAft>
              <a:defRPr/>
            </a:pPr>
            <a:endParaRPr lang="en-US" sz="2400" dirty="0">
              <a:latin typeface="+mn-lt"/>
            </a:endParaRPr>
          </a:p>
        </p:txBody>
      </p:sp>
      <p:sp>
        <p:nvSpPr>
          <p:cNvPr id="3" name="Title 2"/>
          <p:cNvSpPr>
            <a:spLocks noGrp="1"/>
          </p:cNvSpPr>
          <p:nvPr>
            <p:ph type="title"/>
          </p:nvPr>
        </p:nvSpPr>
        <p:spPr>
          <a:xfrm>
            <a:off x="533400" y="228599"/>
            <a:ext cx="8229600" cy="5408570"/>
          </a:xfrm>
        </p:spPr>
        <p:txBody>
          <a:bodyPr/>
          <a:lstStyle/>
          <a:p>
            <a:pPr algn="ctr" fontAlgn="auto">
              <a:spcAft>
                <a:spcPts val="0"/>
              </a:spcAft>
              <a:defRPr/>
            </a:pPr>
            <a:r>
              <a:rPr lang="en-US" dirty="0">
                <a:solidFill>
                  <a:srgbClr val="004065"/>
                </a:solidFill>
                <a:latin typeface="+mn-lt"/>
              </a:rPr>
              <a:t>The </a:t>
            </a:r>
            <a:r>
              <a:rPr lang="en-US" u="sng" dirty="0">
                <a:solidFill>
                  <a:srgbClr val="004065"/>
                </a:solidFill>
                <a:latin typeface="+mn-lt"/>
              </a:rPr>
              <a:t>TOOL(S)</a:t>
            </a:r>
            <a:r>
              <a:rPr lang="en-US" dirty="0">
                <a:solidFill>
                  <a:srgbClr val="004065"/>
                </a:solidFill>
                <a:latin typeface="+mn-lt"/>
              </a:rPr>
              <a:t> Box</a:t>
            </a:r>
            <a:r>
              <a:rPr lang="en-US" dirty="0">
                <a:solidFill>
                  <a:schemeClr val="tx2"/>
                </a:solidFill>
                <a:latin typeface="+mn-lt"/>
              </a:rPr>
              <a:t/>
            </a:r>
            <a:br>
              <a:rPr lang="en-US" dirty="0">
                <a:solidFill>
                  <a:schemeClr val="tx2"/>
                </a:solidFill>
                <a:latin typeface="+mn-lt"/>
              </a:rPr>
            </a:br>
            <a:r>
              <a:rPr lang="en-US" dirty="0">
                <a:solidFill>
                  <a:schemeClr val="tx2"/>
                </a:solidFill>
                <a:latin typeface="+mn-lt"/>
              </a:rPr>
              <a:t>Resume</a:t>
            </a:r>
            <a:br>
              <a:rPr lang="en-US" dirty="0">
                <a:solidFill>
                  <a:schemeClr val="tx2"/>
                </a:solidFill>
                <a:latin typeface="+mn-lt"/>
              </a:rPr>
            </a:br>
            <a:r>
              <a:rPr lang="en-US" dirty="0" smtClean="0">
                <a:solidFill>
                  <a:schemeClr val="tx2"/>
                </a:solidFill>
                <a:latin typeface="+mn-lt"/>
              </a:rPr>
              <a:t>Handshake Profile/LinkedIn</a:t>
            </a:r>
            <a:r>
              <a:rPr lang="en-US" dirty="0">
                <a:solidFill>
                  <a:schemeClr val="tx2"/>
                </a:solidFill>
                <a:latin typeface="+mn-lt"/>
              </a:rPr>
              <a:t/>
            </a:r>
            <a:br>
              <a:rPr lang="en-US" dirty="0">
                <a:solidFill>
                  <a:schemeClr val="tx2"/>
                </a:solidFill>
                <a:latin typeface="+mn-lt"/>
              </a:rPr>
            </a:br>
            <a:r>
              <a:rPr lang="en-US" dirty="0">
                <a:solidFill>
                  <a:schemeClr val="tx2"/>
                </a:solidFill>
                <a:latin typeface="+mn-lt"/>
              </a:rPr>
              <a:t>Value Speech</a:t>
            </a:r>
            <a:br>
              <a:rPr lang="en-US" dirty="0">
                <a:solidFill>
                  <a:schemeClr val="tx2"/>
                </a:solidFill>
                <a:latin typeface="+mn-lt"/>
              </a:rPr>
            </a:br>
            <a:r>
              <a:rPr lang="en-US" dirty="0">
                <a:solidFill>
                  <a:schemeClr val="tx2"/>
                </a:solidFill>
                <a:latin typeface="+mn-lt"/>
              </a:rPr>
              <a:t>E-Portfolio</a:t>
            </a:r>
            <a:br>
              <a:rPr lang="en-US" dirty="0">
                <a:solidFill>
                  <a:schemeClr val="tx2"/>
                </a:solidFill>
                <a:latin typeface="+mn-lt"/>
              </a:rPr>
            </a:br>
            <a:r>
              <a:rPr lang="en-US" dirty="0">
                <a:solidFill>
                  <a:schemeClr val="tx2"/>
                </a:solidFill>
                <a:latin typeface="+mn-lt"/>
              </a:rPr>
              <a:t>Business cards</a:t>
            </a:r>
            <a:br>
              <a:rPr lang="en-US" dirty="0">
                <a:solidFill>
                  <a:schemeClr val="tx2"/>
                </a:solidFill>
                <a:latin typeface="+mn-lt"/>
              </a:rPr>
            </a:br>
            <a:r>
              <a:rPr lang="en-US" dirty="0">
                <a:solidFill>
                  <a:schemeClr val="tx2"/>
                </a:solidFill>
                <a:latin typeface="+mn-lt"/>
              </a:rPr>
              <a:t>Personal/Purpose Statement</a:t>
            </a:r>
            <a:br>
              <a:rPr lang="en-US" dirty="0">
                <a:solidFill>
                  <a:schemeClr val="tx2"/>
                </a:solidFill>
                <a:latin typeface="+mn-lt"/>
              </a:rPr>
            </a:br>
            <a:r>
              <a:rPr lang="en-US" dirty="0">
                <a:solidFill>
                  <a:schemeClr val="tx2"/>
                </a:solidFill>
                <a:latin typeface="+mn-lt"/>
              </a:rPr>
              <a:t>Library Resources – A</a:t>
            </a:r>
            <a:r>
              <a:rPr lang="en-US" dirty="0" smtClean="0">
                <a:solidFill>
                  <a:schemeClr val="tx2"/>
                </a:solidFill>
                <a:latin typeface="+mn-lt"/>
              </a:rPr>
              <a:t>cademic Commons</a:t>
            </a:r>
            <a:r>
              <a:rPr lang="en-US" dirty="0">
                <a:solidFill>
                  <a:schemeClr val="tx2"/>
                </a:solidFill>
                <a:latin typeface="+mn-lt"/>
              </a:rPr>
              <a:t/>
            </a:r>
            <a:br>
              <a:rPr lang="en-US" dirty="0">
                <a:solidFill>
                  <a:schemeClr val="tx2"/>
                </a:solidFill>
                <a:latin typeface="+mn-lt"/>
              </a:rPr>
            </a:br>
            <a:r>
              <a:rPr lang="en-US" dirty="0">
                <a:solidFill>
                  <a:schemeClr val="tx2"/>
                </a:solidFill>
                <a:latin typeface="+mn-lt"/>
              </a:rPr>
              <a:t/>
            </a:r>
            <a:br>
              <a:rPr lang="en-US" dirty="0">
                <a:solidFill>
                  <a:schemeClr val="tx2"/>
                </a:solidFill>
                <a:latin typeface="+mn-lt"/>
              </a:rPr>
            </a:br>
            <a:r>
              <a:rPr lang="en-US" dirty="0">
                <a:solidFill>
                  <a:schemeClr val="tx2"/>
                </a:solidFill>
                <a:latin typeface="+mn-lt"/>
              </a:rPr>
              <a:t/>
            </a:r>
            <a:br>
              <a:rPr lang="en-US" dirty="0">
                <a:solidFill>
                  <a:schemeClr val="tx2"/>
                </a:solidFill>
                <a:latin typeface="+mn-lt"/>
              </a:rPr>
            </a:br>
            <a:r>
              <a:rPr lang="en-US" dirty="0">
                <a:solidFill>
                  <a:schemeClr val="tx2"/>
                </a:solidFill>
                <a:latin typeface="+mn-lt"/>
              </a:rPr>
              <a:t/>
            </a:r>
            <a:br>
              <a:rPr lang="en-US" dirty="0">
                <a:solidFill>
                  <a:schemeClr val="tx2"/>
                </a:solidFill>
                <a:latin typeface="+mn-lt"/>
              </a:rPr>
            </a:br>
            <a:endParaRPr lang="en-US" sz="3600" dirty="0">
              <a:solidFill>
                <a:srgbClr val="C8B18B"/>
              </a:solidFill>
              <a:latin typeface="+mn-lt"/>
            </a:endParaRPr>
          </a:p>
        </p:txBody>
      </p:sp>
      <p:pic>
        <p:nvPicPr>
          <p:cNvPr id="29699"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3">
            <a:alphaModFix/>
          </a:blip>
          <a:srcRect/>
          <a:stretch/>
        </p:blipFill>
        <p:spPr>
          <a:xfrm>
            <a:off x="609600" y="6051594"/>
            <a:ext cx="2138834" cy="547687"/>
          </a:xfrm>
          <a:prstGeom prst="rect">
            <a:avLst/>
          </a:prstGeom>
          <a:noFill/>
          <a:ln>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2057400"/>
            <a:ext cx="7848600" cy="3581400"/>
          </a:xfrm>
        </p:spPr>
        <p:txBody>
          <a:bodyPr/>
          <a:lstStyle/>
          <a:p>
            <a:pPr defTabSz="914400" eaLnBrk="0" fontAlgn="auto" hangingPunct="0">
              <a:spcAft>
                <a:spcPts val="0"/>
              </a:spcAft>
              <a:defRPr/>
            </a:pPr>
            <a:endParaRPr lang="en-US" sz="2400" dirty="0">
              <a:solidFill>
                <a:srgbClr val="002060"/>
              </a:solidFill>
              <a:latin typeface="+mn-lt"/>
              <a:cs typeface="ＭＳ Ｐゴシック" pitchFamily="-65" charset="-128"/>
            </a:endParaRPr>
          </a:p>
          <a:p>
            <a:pPr fontAlgn="auto">
              <a:spcAft>
                <a:spcPts val="0"/>
              </a:spcAft>
              <a:defRPr/>
            </a:pPr>
            <a:endParaRPr lang="en-US" sz="2400" dirty="0">
              <a:latin typeface="+mn-lt"/>
            </a:endParaRPr>
          </a:p>
        </p:txBody>
      </p:sp>
      <p:sp>
        <p:nvSpPr>
          <p:cNvPr id="3" name="Title 2"/>
          <p:cNvSpPr>
            <a:spLocks noGrp="1"/>
          </p:cNvSpPr>
          <p:nvPr>
            <p:ph type="title"/>
          </p:nvPr>
        </p:nvSpPr>
        <p:spPr>
          <a:xfrm>
            <a:off x="1295400" y="228600"/>
            <a:ext cx="6858000" cy="4419600"/>
          </a:xfrm>
        </p:spPr>
        <p:txBody>
          <a:bodyPr/>
          <a:lstStyle/>
          <a:p>
            <a:pPr algn="ctr" fontAlgn="auto">
              <a:spcAft>
                <a:spcPts val="0"/>
              </a:spcAft>
              <a:defRPr/>
            </a:pPr>
            <a:r>
              <a:rPr lang="en-US" dirty="0">
                <a:solidFill>
                  <a:srgbClr val="004065"/>
                </a:solidFill>
                <a:latin typeface="+mn-lt"/>
              </a:rPr>
              <a:t>Know How to make </a:t>
            </a:r>
            <a:r>
              <a:rPr lang="en-US" u="sng" dirty="0">
                <a:solidFill>
                  <a:srgbClr val="004065"/>
                </a:solidFill>
                <a:latin typeface="+mn-lt"/>
              </a:rPr>
              <a:t>CONNECTIONS</a:t>
            </a:r>
            <a:r>
              <a:rPr lang="en-US" dirty="0">
                <a:solidFill>
                  <a:schemeClr val="tx2"/>
                </a:solidFill>
                <a:latin typeface="+mn-lt"/>
              </a:rPr>
              <a:t/>
            </a:r>
            <a:br>
              <a:rPr lang="en-US" dirty="0">
                <a:solidFill>
                  <a:schemeClr val="tx2"/>
                </a:solidFill>
                <a:latin typeface="+mn-lt"/>
              </a:rPr>
            </a:br>
            <a:r>
              <a:rPr lang="en-US" dirty="0">
                <a:solidFill>
                  <a:schemeClr val="tx2"/>
                </a:solidFill>
                <a:latin typeface="+mn-lt"/>
              </a:rPr>
              <a:t>ALUMNI</a:t>
            </a:r>
            <a:br>
              <a:rPr lang="en-US" dirty="0">
                <a:solidFill>
                  <a:schemeClr val="tx2"/>
                </a:solidFill>
                <a:latin typeface="+mn-lt"/>
              </a:rPr>
            </a:br>
            <a:r>
              <a:rPr lang="en-US" dirty="0">
                <a:solidFill>
                  <a:schemeClr val="tx2"/>
                </a:solidFill>
                <a:latin typeface="+mn-lt"/>
              </a:rPr>
              <a:t>EMPLOYERS</a:t>
            </a:r>
            <a:br>
              <a:rPr lang="en-US" dirty="0">
                <a:solidFill>
                  <a:schemeClr val="tx2"/>
                </a:solidFill>
                <a:latin typeface="+mn-lt"/>
              </a:rPr>
            </a:br>
            <a:r>
              <a:rPr lang="en-US" dirty="0">
                <a:solidFill>
                  <a:schemeClr val="tx2"/>
                </a:solidFill>
                <a:latin typeface="+mn-lt"/>
              </a:rPr>
              <a:t>FACULTY</a:t>
            </a:r>
            <a:br>
              <a:rPr lang="en-US" dirty="0">
                <a:solidFill>
                  <a:schemeClr val="tx2"/>
                </a:solidFill>
                <a:latin typeface="+mn-lt"/>
              </a:rPr>
            </a:br>
            <a:r>
              <a:rPr lang="en-US" dirty="0">
                <a:solidFill>
                  <a:schemeClr val="tx2"/>
                </a:solidFill>
                <a:latin typeface="+mn-lt"/>
              </a:rPr>
              <a:t>STUDENT ORGANIZATIONS</a:t>
            </a:r>
            <a:br>
              <a:rPr lang="en-US" dirty="0">
                <a:solidFill>
                  <a:schemeClr val="tx2"/>
                </a:solidFill>
                <a:latin typeface="+mn-lt"/>
              </a:rPr>
            </a:br>
            <a:r>
              <a:rPr lang="en-US" dirty="0">
                <a:solidFill>
                  <a:schemeClr val="tx2"/>
                </a:solidFill>
                <a:latin typeface="+mn-lt"/>
              </a:rPr>
              <a:t>=</a:t>
            </a:r>
            <a:br>
              <a:rPr lang="en-US" dirty="0">
                <a:solidFill>
                  <a:schemeClr val="tx2"/>
                </a:solidFill>
                <a:latin typeface="+mn-lt"/>
              </a:rPr>
            </a:br>
            <a:r>
              <a:rPr lang="en-US" dirty="0">
                <a:solidFill>
                  <a:schemeClr val="tx2"/>
                </a:solidFill>
                <a:latin typeface="+mn-lt"/>
              </a:rPr>
              <a:t>ENGAGEMENT</a:t>
            </a:r>
            <a:br>
              <a:rPr lang="en-US" dirty="0">
                <a:solidFill>
                  <a:schemeClr val="tx2"/>
                </a:solidFill>
                <a:latin typeface="+mn-lt"/>
              </a:rPr>
            </a:br>
            <a:r>
              <a:rPr lang="en-US" dirty="0">
                <a:solidFill>
                  <a:schemeClr val="tx2"/>
                </a:solidFill>
                <a:latin typeface="+mn-lt"/>
              </a:rPr>
              <a:t/>
            </a:r>
            <a:br>
              <a:rPr lang="en-US" dirty="0">
                <a:solidFill>
                  <a:schemeClr val="tx2"/>
                </a:solidFill>
                <a:latin typeface="+mn-lt"/>
              </a:rPr>
            </a:br>
            <a:endParaRPr lang="en-US" sz="3600" dirty="0">
              <a:solidFill>
                <a:srgbClr val="C8B18B"/>
              </a:solidFill>
              <a:latin typeface="+mn-lt"/>
            </a:endParaRPr>
          </a:p>
        </p:txBody>
      </p:sp>
      <p:pic>
        <p:nvPicPr>
          <p:cNvPr id="29699"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3">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17462170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bwMode="auto">
          <a:xfrm>
            <a:off x="152400" y="152400"/>
            <a:ext cx="9144000" cy="76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altLang="en-US" dirty="0">
                <a:solidFill>
                  <a:schemeClr val="tx2"/>
                </a:solidFill>
                <a:latin typeface="+mn-lt"/>
                <a:cs typeface="Arial" panose="020B0604020202020204" pitchFamily="34" charset="0"/>
              </a:rPr>
              <a:t>Becoming a Professional</a:t>
            </a:r>
            <a:br>
              <a:rPr lang="en-US" altLang="en-US" dirty="0">
                <a:solidFill>
                  <a:schemeClr val="tx2"/>
                </a:solidFill>
                <a:latin typeface="+mn-lt"/>
                <a:cs typeface="Arial" panose="020B0604020202020204" pitchFamily="34" charset="0"/>
              </a:rPr>
            </a:br>
            <a:r>
              <a:rPr lang="en-US" altLang="en-US" dirty="0">
                <a:solidFill>
                  <a:schemeClr val="tx2"/>
                </a:solidFill>
                <a:latin typeface="+mn-lt"/>
                <a:cs typeface="Arial" panose="020B0604020202020204" pitchFamily="34" charset="0"/>
              </a:rPr>
              <a:t> </a:t>
            </a:r>
          </a:p>
        </p:txBody>
      </p:sp>
      <p:pic>
        <p:nvPicPr>
          <p:cNvPr id="3072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4">
            <a:alphaModFix/>
          </a:blip>
          <a:srcRect/>
          <a:stretch/>
        </p:blipFill>
        <p:spPr>
          <a:xfrm>
            <a:off x="609600" y="6051594"/>
            <a:ext cx="2138834" cy="547687"/>
          </a:xfrm>
          <a:prstGeom prst="rect">
            <a:avLst/>
          </a:prstGeom>
          <a:noFill/>
          <a:ln>
            <a:noFill/>
          </a:ln>
        </p:spPr>
      </p:pic>
      <p:sp>
        <p:nvSpPr>
          <p:cNvPr id="2" name="Content Placeholder 1"/>
          <p:cNvSpPr>
            <a:spLocks noGrp="1"/>
          </p:cNvSpPr>
          <p:nvPr>
            <p:ph idx="1"/>
          </p:nvPr>
        </p:nvSpPr>
        <p:spPr>
          <a:xfrm>
            <a:off x="699247" y="914399"/>
            <a:ext cx="7745505" cy="4868819"/>
          </a:xfrm>
        </p:spPr>
        <p:txBody>
          <a:bodyPr/>
          <a:lstStyle/>
          <a:p>
            <a:pPr marL="0" indent="0">
              <a:buNone/>
            </a:pPr>
            <a:r>
              <a:rPr lang="en-US" dirty="0" smtClean="0">
                <a:solidFill>
                  <a:srgbClr val="002060"/>
                </a:solidFill>
              </a:rPr>
              <a:t>Professional Competencies</a:t>
            </a:r>
            <a:endParaRPr lang="en-US" dirty="0">
              <a:solidFill>
                <a:srgbClr val="002060"/>
              </a:solidFill>
            </a:endParaRPr>
          </a:p>
        </p:txBody>
      </p:sp>
      <p:pic>
        <p:nvPicPr>
          <p:cNvPr id="3" name="Picture 2"/>
          <p:cNvPicPr>
            <a:picLocks noChangeAspect="1"/>
          </p:cNvPicPr>
          <p:nvPr/>
        </p:nvPicPr>
        <p:blipFill>
          <a:blip r:embed="rId5"/>
          <a:stretch>
            <a:fillRect/>
          </a:stretch>
        </p:blipFill>
        <p:spPr>
          <a:xfrm>
            <a:off x="2590800" y="1371600"/>
            <a:ext cx="4343400" cy="4326826"/>
          </a:xfrm>
          <a:prstGeom prst="rect">
            <a:avLst/>
          </a:prstGeom>
        </p:spPr>
      </p:pic>
      <p:sp>
        <p:nvSpPr>
          <p:cNvPr id="4" name="TextBox 3"/>
          <p:cNvSpPr txBox="1"/>
          <p:nvPr/>
        </p:nvSpPr>
        <p:spPr>
          <a:xfrm>
            <a:off x="578224" y="2604685"/>
            <a:ext cx="2133600" cy="2308324"/>
          </a:xfrm>
          <a:prstGeom prst="rect">
            <a:avLst/>
          </a:prstGeom>
          <a:solidFill>
            <a:srgbClr val="FFC000"/>
          </a:solidFill>
        </p:spPr>
        <p:txBody>
          <a:bodyPr wrap="square" rtlCol="0">
            <a:spAutoFit/>
          </a:bodyPr>
          <a:lstStyle/>
          <a:p>
            <a:r>
              <a:rPr lang="en-US" b="1" dirty="0" smtClean="0">
                <a:solidFill>
                  <a:schemeClr val="tx2"/>
                </a:solidFill>
              </a:rPr>
              <a:t>Communication</a:t>
            </a:r>
          </a:p>
          <a:p>
            <a:endParaRPr lang="en-US" b="1" dirty="0" smtClean="0">
              <a:solidFill>
                <a:schemeClr val="tx2"/>
              </a:solidFill>
            </a:endParaRPr>
          </a:p>
          <a:p>
            <a:r>
              <a:rPr lang="en-US" b="1" dirty="0" smtClean="0">
                <a:solidFill>
                  <a:schemeClr val="tx2"/>
                </a:solidFill>
              </a:rPr>
              <a:t>Career Management</a:t>
            </a:r>
          </a:p>
          <a:p>
            <a:endParaRPr lang="en-US" b="1" dirty="0" smtClean="0">
              <a:solidFill>
                <a:schemeClr val="tx2"/>
              </a:solidFill>
            </a:endParaRPr>
          </a:p>
          <a:p>
            <a:r>
              <a:rPr lang="en-US" b="1" dirty="0" smtClean="0">
                <a:solidFill>
                  <a:schemeClr val="tx2"/>
                </a:solidFill>
              </a:rPr>
              <a:t>Leadership</a:t>
            </a:r>
          </a:p>
          <a:p>
            <a:endParaRPr lang="en-US" b="1" dirty="0">
              <a:solidFill>
                <a:schemeClr val="tx2"/>
              </a:solidFill>
            </a:endParaRPr>
          </a:p>
          <a:p>
            <a:r>
              <a:rPr lang="en-US" b="1" dirty="0" smtClean="0">
                <a:solidFill>
                  <a:schemeClr val="tx2"/>
                </a:solidFill>
              </a:rPr>
              <a:t>Professionalism</a:t>
            </a:r>
            <a:endParaRPr lang="en-US" b="1" dirty="0">
              <a:solidFill>
                <a:schemeClr val="tx2"/>
              </a:solidFill>
            </a:endParaRPr>
          </a:p>
        </p:txBody>
      </p:sp>
      <p:sp>
        <p:nvSpPr>
          <p:cNvPr id="13" name="TextBox 12"/>
          <p:cNvSpPr txBox="1"/>
          <p:nvPr/>
        </p:nvSpPr>
        <p:spPr>
          <a:xfrm>
            <a:off x="6858000" y="2327686"/>
            <a:ext cx="2154135" cy="2862322"/>
          </a:xfrm>
          <a:prstGeom prst="rect">
            <a:avLst/>
          </a:prstGeom>
          <a:solidFill>
            <a:srgbClr val="FFC000"/>
          </a:solidFill>
        </p:spPr>
        <p:txBody>
          <a:bodyPr wrap="square" rtlCol="0">
            <a:spAutoFit/>
          </a:bodyPr>
          <a:lstStyle/>
          <a:p>
            <a:r>
              <a:rPr lang="en-US" b="1" dirty="0" smtClean="0">
                <a:solidFill>
                  <a:schemeClr val="tx2"/>
                </a:solidFill>
              </a:rPr>
              <a:t>Global </a:t>
            </a:r>
            <a:r>
              <a:rPr lang="en-US" b="1" dirty="0">
                <a:solidFill>
                  <a:schemeClr val="tx2"/>
                </a:solidFill>
              </a:rPr>
              <a:t>P</a:t>
            </a:r>
            <a:r>
              <a:rPr lang="en-US" b="1" dirty="0" smtClean="0">
                <a:solidFill>
                  <a:schemeClr val="tx2"/>
                </a:solidFill>
              </a:rPr>
              <a:t>erspective</a:t>
            </a:r>
          </a:p>
          <a:p>
            <a:endParaRPr lang="en-US" b="1" dirty="0" smtClean="0">
              <a:solidFill>
                <a:schemeClr val="tx2"/>
              </a:solidFill>
            </a:endParaRPr>
          </a:p>
          <a:p>
            <a:r>
              <a:rPr lang="en-US" b="1" dirty="0" smtClean="0">
                <a:solidFill>
                  <a:schemeClr val="tx2"/>
                </a:solidFill>
              </a:rPr>
              <a:t>Critical Thinking /Problem Solving</a:t>
            </a:r>
          </a:p>
          <a:p>
            <a:endParaRPr lang="en-US" b="1" dirty="0" smtClean="0">
              <a:solidFill>
                <a:schemeClr val="tx2"/>
              </a:solidFill>
            </a:endParaRPr>
          </a:p>
          <a:p>
            <a:r>
              <a:rPr lang="en-US" b="1" dirty="0" smtClean="0">
                <a:solidFill>
                  <a:schemeClr val="tx2"/>
                </a:solidFill>
              </a:rPr>
              <a:t>Tech/Info Management</a:t>
            </a:r>
          </a:p>
          <a:p>
            <a:endParaRPr lang="en-US" b="1" dirty="0">
              <a:solidFill>
                <a:schemeClr val="tx2"/>
              </a:solidFill>
            </a:endParaRPr>
          </a:p>
          <a:p>
            <a:r>
              <a:rPr lang="en-US" b="1" dirty="0" smtClean="0">
                <a:solidFill>
                  <a:schemeClr val="tx2"/>
                </a:solidFill>
              </a:rPr>
              <a:t>Teamwork</a:t>
            </a:r>
            <a:endParaRPr lang="en-US" b="1" dirty="0">
              <a:solidFill>
                <a:schemeClr val="tx2"/>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Content Placeholder 1"/>
          <p:cNvSpPr>
            <a:spLocks noGrp="1"/>
          </p:cNvSpPr>
          <p:nvPr>
            <p:ph idx="1"/>
          </p:nvPr>
        </p:nvSpPr>
        <p:spPr bwMode="auto">
          <a:xfrm>
            <a:off x="228600" y="838201"/>
            <a:ext cx="3124200" cy="3810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None/>
            </a:pPr>
            <a:r>
              <a:rPr lang="en-US" altLang="en-US" sz="2400" b="1" dirty="0">
                <a:solidFill>
                  <a:srgbClr val="002060"/>
                </a:solidFill>
                <a:latin typeface="+mn-lt"/>
                <a:cs typeface="Arial" panose="020B0604020202020204" pitchFamily="34" charset="0"/>
              </a:rPr>
              <a:t>Ways to get </a:t>
            </a:r>
          </a:p>
          <a:p>
            <a:pPr marL="0" indent="0">
              <a:buNone/>
            </a:pPr>
            <a:r>
              <a:rPr lang="en-US" altLang="en-US" sz="2400" b="1" dirty="0">
                <a:solidFill>
                  <a:srgbClr val="002060"/>
                </a:solidFill>
                <a:latin typeface="+mn-lt"/>
                <a:cs typeface="Arial" panose="020B0604020202020204" pitchFamily="34" charset="0"/>
              </a:rPr>
              <a:t>experience now</a:t>
            </a:r>
            <a:r>
              <a:rPr lang="en-US" altLang="en-US" sz="2800" dirty="0">
                <a:solidFill>
                  <a:srgbClr val="002060"/>
                </a:solidFill>
                <a:latin typeface="+mn-lt"/>
                <a:cs typeface="Arial" panose="020B0604020202020204" pitchFamily="34" charset="0"/>
              </a:rPr>
              <a:t>:</a:t>
            </a:r>
          </a:p>
          <a:p>
            <a:pPr lvl="1">
              <a:buFont typeface="Arial" panose="020B0604020202020204" pitchFamily="34" charset="0"/>
              <a:buChar char="•"/>
            </a:pPr>
            <a:r>
              <a:rPr lang="en-US" altLang="en-US" sz="2000" dirty="0">
                <a:solidFill>
                  <a:srgbClr val="002060"/>
                </a:solidFill>
                <a:latin typeface="+mn-lt"/>
                <a:cs typeface="Arial" panose="020B0604020202020204" pitchFamily="34" charset="0"/>
              </a:rPr>
              <a:t>Student Organizations</a:t>
            </a:r>
          </a:p>
          <a:p>
            <a:pPr lvl="1">
              <a:buFont typeface="Arial" panose="020B0604020202020204" pitchFamily="34" charset="0"/>
              <a:buChar char="•"/>
            </a:pPr>
            <a:r>
              <a:rPr lang="en-US" altLang="en-US" sz="2000" dirty="0">
                <a:solidFill>
                  <a:srgbClr val="002060"/>
                </a:solidFill>
                <a:latin typeface="+mn-lt"/>
                <a:cs typeface="Arial" panose="020B0604020202020204" pitchFamily="34" charset="0"/>
              </a:rPr>
              <a:t>Part-time jobs</a:t>
            </a:r>
          </a:p>
          <a:p>
            <a:pPr lvl="1">
              <a:buFont typeface="Arial" panose="020B0604020202020204" pitchFamily="34" charset="0"/>
              <a:buChar char="•"/>
            </a:pPr>
            <a:r>
              <a:rPr lang="en-US" altLang="en-US" sz="2000" dirty="0">
                <a:solidFill>
                  <a:srgbClr val="002060"/>
                </a:solidFill>
                <a:latin typeface="+mn-lt"/>
                <a:cs typeface="Arial" panose="020B0604020202020204" pitchFamily="34" charset="0"/>
              </a:rPr>
              <a:t>Research </a:t>
            </a:r>
          </a:p>
          <a:p>
            <a:pPr lvl="1">
              <a:buFont typeface="Arial" panose="020B0604020202020204" pitchFamily="34" charset="0"/>
              <a:buChar char="•"/>
            </a:pPr>
            <a:r>
              <a:rPr lang="en-US" altLang="en-US" sz="2000" dirty="0">
                <a:solidFill>
                  <a:srgbClr val="002060"/>
                </a:solidFill>
                <a:latin typeface="+mn-lt"/>
                <a:cs typeface="Arial" panose="020B0604020202020204" pitchFamily="34" charset="0"/>
              </a:rPr>
              <a:t>Volunteering</a:t>
            </a:r>
          </a:p>
          <a:p>
            <a:pPr lvl="1">
              <a:buFont typeface="Arial" panose="020B0604020202020204" pitchFamily="34" charset="0"/>
              <a:buChar char="•"/>
            </a:pPr>
            <a:r>
              <a:rPr lang="en-US" altLang="en-US" sz="2000" dirty="0">
                <a:solidFill>
                  <a:srgbClr val="002060"/>
                </a:solidFill>
                <a:latin typeface="+mn-lt"/>
                <a:cs typeface="Arial" panose="020B0604020202020204" pitchFamily="34" charset="0"/>
              </a:rPr>
              <a:t>Internships</a:t>
            </a:r>
          </a:p>
        </p:txBody>
      </p:sp>
      <p:sp>
        <p:nvSpPr>
          <p:cNvPr id="30722" name="Title 2"/>
          <p:cNvSpPr>
            <a:spLocks noGrp="1"/>
          </p:cNvSpPr>
          <p:nvPr>
            <p:ph type="title"/>
          </p:nvPr>
        </p:nvSpPr>
        <p:spPr bwMode="auto">
          <a:xfrm>
            <a:off x="152400" y="152400"/>
            <a:ext cx="9144000" cy="76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altLang="en-US" dirty="0">
                <a:solidFill>
                  <a:schemeClr val="tx2"/>
                </a:solidFill>
                <a:latin typeface="+mn-lt"/>
                <a:cs typeface="Arial" panose="020B0604020202020204" pitchFamily="34" charset="0"/>
              </a:rPr>
              <a:t>Becoming a Professional</a:t>
            </a:r>
            <a:br>
              <a:rPr lang="en-US" altLang="en-US" dirty="0">
                <a:solidFill>
                  <a:schemeClr val="tx2"/>
                </a:solidFill>
                <a:latin typeface="+mn-lt"/>
                <a:cs typeface="Arial" panose="020B0604020202020204" pitchFamily="34" charset="0"/>
              </a:rPr>
            </a:br>
            <a:r>
              <a:rPr lang="en-US" altLang="en-US" dirty="0">
                <a:solidFill>
                  <a:schemeClr val="tx2"/>
                </a:solidFill>
                <a:latin typeface="+mn-lt"/>
                <a:cs typeface="Arial" panose="020B0604020202020204" pitchFamily="34" charset="0"/>
              </a:rPr>
              <a:t> </a:t>
            </a:r>
          </a:p>
        </p:txBody>
      </p:sp>
      <p:pic>
        <p:nvPicPr>
          <p:cNvPr id="3072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4">
            <a:alphaModFix/>
          </a:blip>
          <a:srcRect/>
          <a:stretch/>
        </p:blipFill>
        <p:spPr>
          <a:xfrm>
            <a:off x="609600" y="6051594"/>
            <a:ext cx="2138834" cy="547687"/>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4600" y="914400"/>
            <a:ext cx="2571470" cy="45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ontent Placeholder 1">
            <a:extLst>
              <a:ext uri="{FF2B5EF4-FFF2-40B4-BE49-F238E27FC236}">
                <a16:creationId xmlns:a16="http://schemas.microsoft.com/office/drawing/2014/main" id="{37553EF4-619B-43E6-879A-D8919E8A5E7E}"/>
              </a:ext>
            </a:extLst>
          </p:cNvPr>
          <p:cNvSpPr txBox="1">
            <a:spLocks/>
          </p:cNvSpPr>
          <p:nvPr/>
        </p:nvSpPr>
        <p:spPr bwMode="auto">
          <a:xfrm>
            <a:off x="3459493" y="914400"/>
            <a:ext cx="3067330" cy="4038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fontAlgn="base">
              <a:spcBef>
                <a:spcPct val="20000"/>
              </a:spcBef>
              <a:spcAft>
                <a:spcPct val="0"/>
              </a:spcAft>
              <a:buFont typeface="Arial" panose="020B0604020202020204" pitchFamily="34" charset="0"/>
              <a:buChar char="•"/>
              <a:defRPr sz="3200" kern="1200">
                <a:solidFill>
                  <a:srgbClr val="595959"/>
                </a:solidFill>
                <a:latin typeface="Arial"/>
                <a:ea typeface="+mn-ea"/>
                <a:cs typeface="Arial"/>
              </a:defRPr>
            </a:lvl1pPr>
            <a:lvl2pPr marL="742950" indent="-285750" algn="l" defTabSz="457200" rtl="0" fontAlgn="base">
              <a:spcBef>
                <a:spcPct val="20000"/>
              </a:spcBef>
              <a:spcAft>
                <a:spcPct val="0"/>
              </a:spcAft>
              <a:buFont typeface="Arial" panose="020B0604020202020204" pitchFamily="34" charset="0"/>
              <a:buChar char="–"/>
              <a:defRPr sz="2800" kern="1200">
                <a:solidFill>
                  <a:schemeClr val="tx1"/>
                </a:solidFill>
                <a:latin typeface="Arial"/>
                <a:ea typeface="+mn-ea"/>
                <a:cs typeface="Arial"/>
              </a:defRPr>
            </a:lvl2pPr>
            <a:lvl3pPr marL="1143000" indent="-228600" algn="l" defTabSz="457200" rtl="0" fontAlgn="base">
              <a:spcBef>
                <a:spcPct val="20000"/>
              </a:spcBef>
              <a:spcAft>
                <a:spcPct val="0"/>
              </a:spcAft>
              <a:buFont typeface="Arial" panose="020B0604020202020204" pitchFamily="34" charset="0"/>
              <a:buChar char="•"/>
              <a:defRPr sz="2400" kern="1200">
                <a:solidFill>
                  <a:schemeClr val="tx1"/>
                </a:solidFill>
                <a:latin typeface="Arial"/>
                <a:ea typeface="+mn-ea"/>
                <a:cs typeface="Arial"/>
              </a:defRPr>
            </a:lvl3pPr>
            <a:lvl4pPr marL="1600200" indent="-228600" algn="l" defTabSz="457200" rtl="0" fontAlgn="base">
              <a:spcBef>
                <a:spcPct val="20000"/>
              </a:spcBef>
              <a:spcAft>
                <a:spcPct val="0"/>
              </a:spcAft>
              <a:buFont typeface="Arial" panose="020B0604020202020204" pitchFamily="34" charset="0"/>
              <a:buChar char="–"/>
              <a:defRPr sz="2000" kern="1200">
                <a:solidFill>
                  <a:schemeClr val="tx1"/>
                </a:solidFill>
                <a:latin typeface="Arial"/>
                <a:ea typeface="+mn-ea"/>
                <a:cs typeface="Arial"/>
              </a:defRPr>
            </a:lvl4pPr>
            <a:lvl5pPr marL="2057400" indent="-228600" algn="l" defTabSz="457200" rtl="0" fontAlgn="base">
              <a:spcBef>
                <a:spcPct val="20000"/>
              </a:spcBef>
              <a:spcAft>
                <a:spcPct val="0"/>
              </a:spcAft>
              <a:buFont typeface="Arial" panose="020B0604020202020204" pitchFamily="34" charset="0"/>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altLang="en-US" sz="2400" b="1" dirty="0">
                <a:solidFill>
                  <a:srgbClr val="002060"/>
                </a:solidFill>
                <a:latin typeface="+mn-lt"/>
                <a:cs typeface="Arial" panose="020B0604020202020204" pitchFamily="34" charset="0"/>
              </a:rPr>
              <a:t>Dos and Don’ts</a:t>
            </a:r>
          </a:p>
          <a:p>
            <a:r>
              <a:rPr lang="en-US" altLang="en-US" sz="2000" dirty="0">
                <a:solidFill>
                  <a:srgbClr val="002060"/>
                </a:solidFill>
                <a:latin typeface="+mn-lt"/>
                <a:cs typeface="Arial" panose="020B0604020202020204" pitchFamily="34" charset="0"/>
              </a:rPr>
              <a:t>Manage or avoid credit card debt</a:t>
            </a:r>
          </a:p>
          <a:p>
            <a:r>
              <a:rPr lang="en-US" altLang="en-US" sz="2000" dirty="0">
                <a:solidFill>
                  <a:srgbClr val="002060"/>
                </a:solidFill>
                <a:latin typeface="+mn-lt"/>
                <a:cs typeface="Arial" panose="020B0604020202020204" pitchFamily="34" charset="0"/>
              </a:rPr>
              <a:t>Refrain from downloading copyrighted material (books, videos, music)</a:t>
            </a:r>
          </a:p>
          <a:p>
            <a:r>
              <a:rPr lang="en-US" altLang="en-US" sz="2000" dirty="0">
                <a:solidFill>
                  <a:srgbClr val="002060"/>
                </a:solidFill>
                <a:latin typeface="+mn-lt"/>
                <a:cs typeface="Arial" panose="020B0604020202020204" pitchFamily="34" charset="0"/>
              </a:rPr>
              <a:t>Clean-up social media</a:t>
            </a:r>
          </a:p>
          <a:p>
            <a:r>
              <a:rPr lang="en-US" altLang="en-US" sz="2000" dirty="0">
                <a:solidFill>
                  <a:srgbClr val="002060"/>
                </a:solidFill>
                <a:latin typeface="+mn-lt"/>
                <a:cs typeface="Arial" panose="020B0604020202020204" pitchFamily="34" charset="0"/>
              </a:rPr>
              <a:t>Refrain from the use of illegal Rx, substances, excessive alcohol</a:t>
            </a:r>
          </a:p>
        </p:txBody>
      </p:sp>
    </p:spTree>
    <p:extLst>
      <p:ext uri="{BB962C8B-B14F-4D97-AF65-F5344CB8AC3E}">
        <p14:creationId xmlns:p14="http://schemas.microsoft.com/office/powerpoint/2010/main" val="240737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2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21">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2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721">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72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p:cNvSpPr>
          <p:nvPr>
            <p:ph type="title"/>
          </p:nvPr>
        </p:nvSpPr>
        <p:spPr bwMode="auto">
          <a:xfrm>
            <a:off x="0" y="152400"/>
            <a:ext cx="9144000" cy="76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altLang="en-US" dirty="0" smtClean="0">
                <a:solidFill>
                  <a:schemeClr val="tx2"/>
                </a:solidFill>
                <a:latin typeface="+mn-lt"/>
                <a:cs typeface="Arial" panose="020B0604020202020204" pitchFamily="34" charset="0"/>
              </a:rPr>
              <a:t>NEXT STEPS</a:t>
            </a:r>
            <a:endParaRPr lang="en-US" altLang="en-US" dirty="0">
              <a:solidFill>
                <a:schemeClr val="tx2"/>
              </a:solidFill>
              <a:latin typeface="+mn-lt"/>
              <a:cs typeface="Arial" panose="020B0604020202020204" pitchFamily="34" charset="0"/>
            </a:endParaRPr>
          </a:p>
        </p:txBody>
      </p:sp>
      <p:pic>
        <p:nvPicPr>
          <p:cNvPr id="3891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4">
            <a:alphaModFix/>
          </a:blip>
          <a:srcRect/>
          <a:stretch/>
        </p:blipFill>
        <p:spPr>
          <a:xfrm>
            <a:off x="609600" y="6051594"/>
            <a:ext cx="2138834" cy="547687"/>
          </a:xfrm>
          <a:prstGeom prst="rect">
            <a:avLst/>
          </a:prstGeom>
          <a:noFill/>
          <a:ln>
            <a:noFill/>
          </a:ln>
        </p:spPr>
      </p:pic>
      <p:sp>
        <p:nvSpPr>
          <p:cNvPr id="4" name="Content Placeholder 3"/>
          <p:cNvSpPr>
            <a:spLocks noGrp="1"/>
          </p:cNvSpPr>
          <p:nvPr>
            <p:ph idx="1"/>
          </p:nvPr>
        </p:nvSpPr>
        <p:spPr/>
        <p:txBody>
          <a:bodyPr/>
          <a:lstStyle/>
          <a:p>
            <a:pPr marL="0" indent="0" algn="ctr">
              <a:buNone/>
            </a:pPr>
            <a:r>
              <a:rPr lang="en-US" altLang="en-US" sz="6000" b="1" dirty="0" smtClean="0">
                <a:solidFill>
                  <a:srgbClr val="1F497D"/>
                </a:solidFill>
                <a:latin typeface="Calibri"/>
                <a:ea typeface="+mj-ea"/>
                <a:cs typeface="Arial" panose="020B0604020202020204" pitchFamily="34" charset="0"/>
              </a:rPr>
              <a:t>Know </a:t>
            </a:r>
            <a:r>
              <a:rPr lang="en-US" altLang="en-US" sz="6000" b="1" dirty="0">
                <a:solidFill>
                  <a:srgbClr val="1F497D"/>
                </a:solidFill>
                <a:latin typeface="Calibri"/>
                <a:ea typeface="+mj-ea"/>
                <a:cs typeface="Arial" panose="020B0604020202020204" pitchFamily="34" charset="0"/>
              </a:rPr>
              <a:t>Your </a:t>
            </a:r>
            <a:br>
              <a:rPr lang="en-US" altLang="en-US" sz="6000" b="1" dirty="0">
                <a:solidFill>
                  <a:srgbClr val="1F497D"/>
                </a:solidFill>
                <a:latin typeface="Calibri"/>
                <a:ea typeface="+mj-ea"/>
                <a:cs typeface="Arial" panose="020B0604020202020204" pitchFamily="34" charset="0"/>
              </a:rPr>
            </a:br>
            <a:r>
              <a:rPr lang="en-US" altLang="en-US" sz="6000" b="1" dirty="0">
                <a:solidFill>
                  <a:srgbClr val="1F497D"/>
                </a:solidFill>
                <a:latin typeface="Calibri"/>
                <a:ea typeface="+mj-ea"/>
                <a:cs typeface="Arial" panose="020B0604020202020204" pitchFamily="34" charset="0"/>
              </a:rPr>
              <a:t>Strengths</a:t>
            </a:r>
            <a:br>
              <a:rPr lang="en-US" altLang="en-US" sz="6000" b="1" dirty="0">
                <a:solidFill>
                  <a:srgbClr val="1F497D"/>
                </a:solidFill>
                <a:latin typeface="Calibri"/>
                <a:ea typeface="+mj-ea"/>
                <a:cs typeface="Arial" panose="020B0604020202020204" pitchFamily="34" charset="0"/>
              </a:rPr>
            </a:br>
            <a:endParaRPr lang="en-US" sz="6000" dirty="0"/>
          </a:p>
        </p:txBody>
      </p:sp>
    </p:spTree>
    <p:extLst>
      <p:ext uri="{BB962C8B-B14F-4D97-AF65-F5344CB8AC3E}">
        <p14:creationId xmlns:p14="http://schemas.microsoft.com/office/powerpoint/2010/main" val="31977192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4400" y="1738687"/>
            <a:ext cx="7745413" cy="3170238"/>
          </a:xfrm>
        </p:spPr>
        <p:txBody>
          <a:bodyPr/>
          <a:lstStyle/>
          <a:p>
            <a:pPr marL="0" indent="0" fontAlgn="auto">
              <a:spcAft>
                <a:spcPts val="0"/>
              </a:spcAft>
              <a:buNone/>
              <a:defRPr/>
            </a:pPr>
            <a:endParaRPr lang="en-US" sz="1200" dirty="0">
              <a:solidFill>
                <a:srgbClr val="002060"/>
              </a:solidFill>
              <a:latin typeface="+mn-lt"/>
            </a:endParaRPr>
          </a:p>
          <a:p>
            <a:pPr marL="171450" indent="-171450" fontAlgn="auto">
              <a:spcAft>
                <a:spcPts val="0"/>
              </a:spcAft>
              <a:defRPr/>
            </a:pPr>
            <a:r>
              <a:rPr lang="en-US" sz="2400" dirty="0">
                <a:solidFill>
                  <a:srgbClr val="002060"/>
                </a:solidFill>
                <a:latin typeface="+mn-lt"/>
              </a:rPr>
              <a:t>Make Appointments with a Career Coach</a:t>
            </a:r>
          </a:p>
          <a:p>
            <a:pPr marL="171450" indent="-171450" fontAlgn="auto">
              <a:spcAft>
                <a:spcPts val="0"/>
              </a:spcAft>
              <a:defRPr/>
            </a:pPr>
            <a:r>
              <a:rPr lang="en-US" sz="2400" dirty="0">
                <a:solidFill>
                  <a:srgbClr val="002060"/>
                </a:solidFill>
                <a:latin typeface="+mn-lt"/>
              </a:rPr>
              <a:t>Job and Internship Postings</a:t>
            </a:r>
            <a:endParaRPr lang="en-US" sz="1200" dirty="0">
              <a:solidFill>
                <a:srgbClr val="002060"/>
              </a:solidFill>
              <a:latin typeface="+mn-lt"/>
            </a:endParaRPr>
          </a:p>
          <a:p>
            <a:pPr marL="171450" indent="-171450" fontAlgn="auto">
              <a:spcAft>
                <a:spcPts val="0"/>
              </a:spcAft>
              <a:defRPr/>
            </a:pPr>
            <a:r>
              <a:rPr lang="en-US" sz="2400" dirty="0">
                <a:solidFill>
                  <a:srgbClr val="002060"/>
                </a:solidFill>
                <a:latin typeface="+mn-lt"/>
              </a:rPr>
              <a:t>Resources (Career Path Summaries, Employer Lists, How-To Guides, Sample Resumes)</a:t>
            </a:r>
            <a:endParaRPr lang="en-US" sz="1200" dirty="0">
              <a:solidFill>
                <a:srgbClr val="002060"/>
              </a:solidFill>
              <a:latin typeface="+mn-lt"/>
            </a:endParaRPr>
          </a:p>
          <a:p>
            <a:pPr marL="171450" indent="-171450" fontAlgn="auto">
              <a:spcAft>
                <a:spcPts val="0"/>
              </a:spcAft>
              <a:defRPr/>
            </a:pPr>
            <a:r>
              <a:rPr lang="en-US" sz="2400" dirty="0">
                <a:solidFill>
                  <a:srgbClr val="002060"/>
                </a:solidFill>
                <a:latin typeface="+mn-lt"/>
              </a:rPr>
              <a:t>Register for Career Events (Fairs, On-Campus Recruiting, Workshops, Employer-In-Residence)on Handshake</a:t>
            </a:r>
          </a:p>
          <a:p>
            <a:pPr marL="0" indent="0" algn="ctr" fontAlgn="auto">
              <a:spcAft>
                <a:spcPts val="0"/>
              </a:spcAft>
              <a:buNone/>
              <a:defRPr/>
            </a:pPr>
            <a:endParaRPr lang="en-US" dirty="0">
              <a:latin typeface="+mn-lt"/>
            </a:endParaRPr>
          </a:p>
          <a:p>
            <a:pPr fontAlgn="auto">
              <a:spcAft>
                <a:spcPts val="0"/>
              </a:spcAft>
              <a:buFont typeface="Arial"/>
              <a:buChar char="•"/>
              <a:defRPr/>
            </a:pPr>
            <a:endParaRPr lang="en-US" dirty="0">
              <a:latin typeface="+mn-lt"/>
            </a:endParaRPr>
          </a:p>
        </p:txBody>
      </p:sp>
      <p:sp>
        <p:nvSpPr>
          <p:cNvPr id="38914" name="Title 2"/>
          <p:cNvSpPr>
            <a:spLocks noGrp="1"/>
          </p:cNvSpPr>
          <p:nvPr>
            <p:ph type="title"/>
          </p:nvPr>
        </p:nvSpPr>
        <p:spPr bwMode="auto">
          <a:xfrm>
            <a:off x="0" y="152400"/>
            <a:ext cx="9144000" cy="76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altLang="en-US" dirty="0">
                <a:solidFill>
                  <a:schemeClr val="tx2"/>
                </a:solidFill>
                <a:latin typeface="+mn-lt"/>
                <a:cs typeface="Arial" panose="020B0604020202020204" pitchFamily="34" charset="0"/>
              </a:rPr>
              <a:t>GETTING STARTED</a:t>
            </a:r>
            <a:br>
              <a:rPr lang="en-US" altLang="en-US" dirty="0">
                <a:solidFill>
                  <a:schemeClr val="tx2"/>
                </a:solidFill>
                <a:latin typeface="+mn-lt"/>
                <a:cs typeface="Arial" panose="020B0604020202020204" pitchFamily="34" charset="0"/>
              </a:rPr>
            </a:br>
            <a:r>
              <a:rPr lang="en-US" altLang="en-US" dirty="0">
                <a:solidFill>
                  <a:schemeClr val="tx2"/>
                </a:solidFill>
                <a:latin typeface="+mn-lt"/>
                <a:cs typeface="Arial" panose="020B0604020202020204" pitchFamily="34" charset="0"/>
              </a:rPr>
              <a:t>It all happens in HANDSHAKE</a:t>
            </a:r>
          </a:p>
        </p:txBody>
      </p:sp>
      <p:pic>
        <p:nvPicPr>
          <p:cNvPr id="3891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4">
            <a:alphaModFix/>
          </a:blip>
          <a:srcRect/>
          <a:stretch/>
        </p:blipFill>
        <p:spPr>
          <a:xfrm>
            <a:off x="609600" y="6051594"/>
            <a:ext cx="2138834" cy="547687"/>
          </a:xfrm>
          <a:prstGeom prst="rect">
            <a:avLst/>
          </a:prstGeom>
          <a:noFill/>
          <a:ln>
            <a:noFill/>
          </a:ln>
        </p:spPr>
      </p:pic>
      <p:pic>
        <p:nvPicPr>
          <p:cNvPr id="8" name="Picture 7" descr="Logo">
            <a:extLst>
              <a:ext uri="{FF2B5EF4-FFF2-40B4-BE49-F238E27FC236}">
                <a16:creationId xmlns:a16="http://schemas.microsoft.com/office/drawing/2014/main" id="{3F6CDBF7-0AC7-46ED-99C2-9510A5BDAF9B}"/>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3962400" y="4648200"/>
            <a:ext cx="838200" cy="965835"/>
          </a:xfrm>
          <a:prstGeom prst="rect">
            <a:avLst/>
          </a:prstGeom>
          <a:noFill/>
          <a:ln>
            <a:no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4400" y="1403563"/>
            <a:ext cx="7745413" cy="3357777"/>
          </a:xfrm>
        </p:spPr>
        <p:txBody>
          <a:bodyPr/>
          <a:lstStyle/>
          <a:p>
            <a:pPr marL="0" indent="0" fontAlgn="auto">
              <a:spcAft>
                <a:spcPts val="0"/>
              </a:spcAft>
              <a:buNone/>
              <a:defRPr/>
            </a:pPr>
            <a:endParaRPr lang="en-US" sz="1200" dirty="0">
              <a:solidFill>
                <a:srgbClr val="002060"/>
              </a:solidFill>
              <a:latin typeface="+mn-lt"/>
            </a:endParaRPr>
          </a:p>
          <a:p>
            <a:pPr marL="0" indent="0" fontAlgn="auto">
              <a:spcAft>
                <a:spcPts val="0"/>
              </a:spcAft>
              <a:buNone/>
              <a:defRPr/>
            </a:pPr>
            <a:r>
              <a:rPr lang="en-US" sz="2400" dirty="0" smtClean="0">
                <a:solidFill>
                  <a:srgbClr val="002060"/>
                </a:solidFill>
                <a:latin typeface="+mn-lt"/>
              </a:rPr>
              <a:t>					</a:t>
            </a:r>
            <a:r>
              <a:rPr lang="en-US" sz="3600" b="1" dirty="0" smtClean="0">
                <a:solidFill>
                  <a:srgbClr val="002060"/>
                </a:solidFill>
                <a:latin typeface="+mn-lt"/>
              </a:rPr>
              <a:t>Events for YOU!     </a:t>
            </a:r>
            <a:endParaRPr lang="en-US" sz="3600" b="1" dirty="0">
              <a:solidFill>
                <a:srgbClr val="002060"/>
              </a:solidFill>
              <a:latin typeface="+mn-lt"/>
            </a:endParaRPr>
          </a:p>
          <a:p>
            <a:pPr marL="0" indent="0" algn="ctr" fontAlgn="auto">
              <a:spcAft>
                <a:spcPts val="0"/>
              </a:spcAft>
              <a:buNone/>
              <a:defRPr/>
            </a:pPr>
            <a:endParaRPr lang="en-US" dirty="0">
              <a:latin typeface="+mn-lt"/>
            </a:endParaRPr>
          </a:p>
          <a:p>
            <a:pPr fontAlgn="auto">
              <a:spcAft>
                <a:spcPts val="0"/>
              </a:spcAft>
              <a:buFont typeface="Arial"/>
              <a:buChar char="•"/>
              <a:defRPr/>
            </a:pPr>
            <a:endParaRPr lang="en-US" dirty="0">
              <a:latin typeface="+mn-lt"/>
            </a:endParaRPr>
          </a:p>
        </p:txBody>
      </p:sp>
      <p:sp>
        <p:nvSpPr>
          <p:cNvPr id="38914" name="Title 2"/>
          <p:cNvSpPr>
            <a:spLocks noGrp="1"/>
          </p:cNvSpPr>
          <p:nvPr>
            <p:ph type="title"/>
          </p:nvPr>
        </p:nvSpPr>
        <p:spPr bwMode="auto">
          <a:xfrm>
            <a:off x="0" y="152400"/>
            <a:ext cx="9144000" cy="76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altLang="en-US" dirty="0">
                <a:solidFill>
                  <a:schemeClr val="tx2"/>
                </a:solidFill>
                <a:latin typeface="+mn-lt"/>
                <a:cs typeface="Arial" panose="020B0604020202020204" pitchFamily="34" charset="0"/>
              </a:rPr>
              <a:t>GETTING STARTED</a:t>
            </a:r>
            <a:br>
              <a:rPr lang="en-US" altLang="en-US" dirty="0">
                <a:solidFill>
                  <a:schemeClr val="tx2"/>
                </a:solidFill>
                <a:latin typeface="+mn-lt"/>
                <a:cs typeface="Arial" panose="020B0604020202020204" pitchFamily="34" charset="0"/>
              </a:rPr>
            </a:br>
            <a:r>
              <a:rPr lang="en-US" altLang="en-US" dirty="0">
                <a:solidFill>
                  <a:schemeClr val="tx2"/>
                </a:solidFill>
                <a:latin typeface="+mn-lt"/>
                <a:cs typeface="Arial" panose="020B0604020202020204" pitchFamily="34" charset="0"/>
              </a:rPr>
              <a:t>It all happens in </a:t>
            </a:r>
            <a:r>
              <a:rPr lang="en-US" altLang="en-US" dirty="0" smtClean="0">
                <a:solidFill>
                  <a:schemeClr val="tx2"/>
                </a:solidFill>
                <a:latin typeface="+mn-lt"/>
                <a:cs typeface="Arial" panose="020B0604020202020204" pitchFamily="34" charset="0"/>
              </a:rPr>
              <a:t>HANDSHAKE…</a:t>
            </a:r>
            <a:endParaRPr lang="en-US" altLang="en-US" dirty="0">
              <a:solidFill>
                <a:schemeClr val="tx2"/>
              </a:solidFill>
              <a:latin typeface="+mn-lt"/>
              <a:cs typeface="Arial" panose="020B0604020202020204" pitchFamily="34" charset="0"/>
            </a:endParaRPr>
          </a:p>
        </p:txBody>
      </p:sp>
      <p:pic>
        <p:nvPicPr>
          <p:cNvPr id="3891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4">
            <a:alphaModFix/>
          </a:blip>
          <a:srcRect/>
          <a:stretch/>
        </p:blipFill>
        <p:spPr>
          <a:xfrm>
            <a:off x="609600" y="6051594"/>
            <a:ext cx="2138834" cy="547687"/>
          </a:xfrm>
          <a:prstGeom prst="rect">
            <a:avLst/>
          </a:prstGeom>
          <a:noFill/>
          <a:ln>
            <a:noFill/>
          </a:ln>
        </p:spPr>
      </p:pic>
      <p:pic>
        <p:nvPicPr>
          <p:cNvPr id="8" name="Picture 7" descr="Logo">
            <a:extLst>
              <a:ext uri="{FF2B5EF4-FFF2-40B4-BE49-F238E27FC236}">
                <a16:creationId xmlns:a16="http://schemas.microsoft.com/office/drawing/2014/main" id="{3F6CDBF7-0AC7-46ED-99C2-9510A5BDAF9B}"/>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354908" y="1469117"/>
            <a:ext cx="838200" cy="965835"/>
          </a:xfrm>
          <a:prstGeom prst="rect">
            <a:avLst/>
          </a:prstGeom>
          <a:noFill/>
          <a:ln>
            <a:noFill/>
          </a:ln>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00448" y="1317689"/>
            <a:ext cx="1552575" cy="1243297"/>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577394840"/>
              </p:ext>
            </p:extLst>
          </p:nvPr>
        </p:nvGraphicFramePr>
        <p:xfrm>
          <a:off x="1524000" y="2549296"/>
          <a:ext cx="6096000" cy="320548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3268527533"/>
                    </a:ext>
                  </a:extLst>
                </a:gridCol>
                <a:gridCol w="3048000">
                  <a:extLst>
                    <a:ext uri="{9D8B030D-6E8A-4147-A177-3AD203B41FA5}">
                      <a16:colId xmlns:a16="http://schemas.microsoft.com/office/drawing/2014/main" val="3015943440"/>
                    </a:ext>
                  </a:extLst>
                </a:gridCol>
              </a:tblGrid>
              <a:tr h="370840">
                <a:tc>
                  <a:txBody>
                    <a:bodyPr/>
                    <a:lstStyle/>
                    <a:p>
                      <a:pPr algn="ctr"/>
                      <a:r>
                        <a:rPr lang="en-US" dirty="0" smtClean="0"/>
                        <a:t>STEM Ice Cream Social</a:t>
                      </a:r>
                      <a:endParaRPr lang="en-US" dirty="0"/>
                    </a:p>
                  </a:txBody>
                  <a:tcPr/>
                </a:tc>
                <a:tc>
                  <a:txBody>
                    <a:bodyPr/>
                    <a:lstStyle/>
                    <a:p>
                      <a:pPr algn="ctr"/>
                      <a:r>
                        <a:rPr lang="en-US" dirty="0" smtClean="0"/>
                        <a:t>Career</a:t>
                      </a:r>
                      <a:r>
                        <a:rPr lang="en-US" baseline="0" dirty="0" smtClean="0"/>
                        <a:t> Fair</a:t>
                      </a:r>
                      <a:endParaRPr lang="en-US" dirty="0"/>
                    </a:p>
                  </a:txBody>
                  <a:tcPr/>
                </a:tc>
                <a:extLst>
                  <a:ext uri="{0D108BD9-81ED-4DB2-BD59-A6C34878D82A}">
                    <a16:rowId xmlns:a16="http://schemas.microsoft.com/office/drawing/2014/main" val="1957383965"/>
                  </a:ext>
                </a:extLst>
              </a:tr>
              <a:tr h="370840">
                <a:tc>
                  <a:txBody>
                    <a:bodyPr/>
                    <a:lstStyle/>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txBody>
                  <a:tcPr/>
                </a:tc>
                <a:tc>
                  <a:txBody>
                    <a:bodyPr/>
                    <a:lstStyle/>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a:p>
                  </a:txBody>
                  <a:tcPr/>
                </a:tc>
                <a:extLst>
                  <a:ext uri="{0D108BD9-81ED-4DB2-BD59-A6C34878D82A}">
                    <a16:rowId xmlns:a16="http://schemas.microsoft.com/office/drawing/2014/main" val="1187207794"/>
                  </a:ext>
                </a:extLst>
              </a:tr>
            </a:tbl>
          </a:graphicData>
        </a:graphic>
      </p:graphicFrame>
      <p:pic>
        <p:nvPicPr>
          <p:cNvPr id="7" name="Picture 6"/>
          <p:cNvPicPr>
            <a:picLocks noChangeAspect="1"/>
          </p:cNvPicPr>
          <p:nvPr/>
        </p:nvPicPr>
        <p:blipFill rotWithShape="1">
          <a:blip r:embed="rId7"/>
          <a:srcRect b="12725"/>
          <a:stretch/>
        </p:blipFill>
        <p:spPr>
          <a:xfrm>
            <a:off x="2193108" y="3151097"/>
            <a:ext cx="1741420" cy="2333685"/>
          </a:xfrm>
          <a:prstGeom prst="rect">
            <a:avLst/>
          </a:prstGeom>
        </p:spPr>
      </p:pic>
      <p:pic>
        <p:nvPicPr>
          <p:cNvPr id="9" name="Picture 8"/>
          <p:cNvPicPr>
            <a:picLocks noChangeAspect="1"/>
          </p:cNvPicPr>
          <p:nvPr/>
        </p:nvPicPr>
        <p:blipFill>
          <a:blip r:embed="rId8"/>
          <a:stretch>
            <a:fillRect/>
          </a:stretch>
        </p:blipFill>
        <p:spPr>
          <a:xfrm>
            <a:off x="4953000" y="3559159"/>
            <a:ext cx="2438400" cy="1414886"/>
          </a:xfrm>
          <a:prstGeom prst="rect">
            <a:avLst/>
          </a:prstGeom>
        </p:spPr>
      </p:pic>
    </p:spTree>
    <p:extLst>
      <p:ext uri="{BB962C8B-B14F-4D97-AF65-F5344CB8AC3E}">
        <p14:creationId xmlns:p14="http://schemas.microsoft.com/office/powerpoint/2010/main" val="23533822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p:cNvSpPr>
          <p:nvPr>
            <p:ph type="title"/>
          </p:nvPr>
        </p:nvSpPr>
        <p:spPr bwMode="auto">
          <a:xfrm>
            <a:off x="0" y="152400"/>
            <a:ext cx="9144000" cy="76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altLang="en-US" dirty="0" smtClean="0">
                <a:solidFill>
                  <a:schemeClr val="tx2"/>
                </a:solidFill>
                <a:latin typeface="+mn-lt"/>
                <a:cs typeface="Arial" panose="020B0604020202020204" pitchFamily="34" charset="0"/>
              </a:rPr>
              <a:t>Get Ready to Meet the CIA</a:t>
            </a:r>
            <a:r>
              <a:rPr lang="en-US" altLang="en-US" dirty="0">
                <a:solidFill>
                  <a:schemeClr val="tx2"/>
                </a:solidFill>
                <a:latin typeface="+mn-lt"/>
                <a:cs typeface="Arial" panose="020B0604020202020204" pitchFamily="34" charset="0"/>
              </a:rPr>
              <a:t/>
            </a:r>
            <a:br>
              <a:rPr lang="en-US" altLang="en-US" dirty="0">
                <a:solidFill>
                  <a:schemeClr val="tx2"/>
                </a:solidFill>
                <a:latin typeface="+mn-lt"/>
                <a:cs typeface="Arial" panose="020B0604020202020204" pitchFamily="34" charset="0"/>
              </a:rPr>
            </a:br>
            <a:endParaRPr lang="en-US" altLang="en-US" dirty="0">
              <a:solidFill>
                <a:schemeClr val="tx2"/>
              </a:solidFill>
              <a:latin typeface="+mn-lt"/>
              <a:cs typeface="Arial" panose="020B0604020202020204" pitchFamily="34" charset="0"/>
            </a:endParaRPr>
          </a:p>
        </p:txBody>
      </p:sp>
      <p:pic>
        <p:nvPicPr>
          <p:cNvPr id="3891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4">
            <a:alphaModFix/>
          </a:blip>
          <a:srcRect/>
          <a:stretch/>
        </p:blipFill>
        <p:spPr>
          <a:xfrm>
            <a:off x="609600" y="6051594"/>
            <a:ext cx="2138834" cy="547687"/>
          </a:xfrm>
          <a:prstGeom prst="rect">
            <a:avLst/>
          </a:prstGeom>
          <a:noFill/>
          <a:ln>
            <a:noFill/>
          </a:ln>
        </p:spPr>
      </p:pic>
      <p:sp>
        <p:nvSpPr>
          <p:cNvPr id="2" name="Rectangle 1"/>
          <p:cNvSpPr/>
          <p:nvPr/>
        </p:nvSpPr>
        <p:spPr>
          <a:xfrm>
            <a:off x="2362200" y="1174794"/>
            <a:ext cx="4572000" cy="1200329"/>
          </a:xfrm>
          <a:prstGeom prst="rect">
            <a:avLst/>
          </a:prstGeom>
        </p:spPr>
        <p:txBody>
          <a:bodyPr>
            <a:spAutoFit/>
          </a:bodyPr>
          <a:lstStyle/>
          <a:p>
            <a:pPr algn="ctr">
              <a:spcBef>
                <a:spcPts val="0"/>
              </a:spcBef>
              <a:spcAft>
                <a:spcPts val="0"/>
              </a:spcAft>
            </a:pPr>
            <a:r>
              <a:rPr lang="en-US" sz="2400" b="1" dirty="0">
                <a:solidFill>
                  <a:srgbClr val="002060"/>
                </a:solidFill>
              </a:rPr>
              <a:t>Save the Date</a:t>
            </a:r>
            <a:r>
              <a:rPr lang="en-US" sz="2400" dirty="0">
                <a:solidFill>
                  <a:srgbClr val="000000"/>
                </a:solidFill>
              </a:rPr>
              <a:t>: </a:t>
            </a:r>
            <a:endParaRPr lang="en-US" sz="2400" dirty="0"/>
          </a:p>
          <a:p>
            <a:pPr algn="ctr">
              <a:spcBef>
                <a:spcPts val="0"/>
              </a:spcBef>
              <a:spcAft>
                <a:spcPts val="0"/>
              </a:spcAft>
            </a:pPr>
            <a:r>
              <a:rPr lang="en-US" sz="2400" dirty="0">
                <a:solidFill>
                  <a:srgbClr val="000000"/>
                </a:solidFill>
              </a:rPr>
              <a:t>October 4 CIA Pizza &amp; Internships </a:t>
            </a:r>
            <a:r>
              <a:rPr lang="en-US" sz="2400" dirty="0" smtClean="0">
                <a:solidFill>
                  <a:srgbClr val="000000"/>
                </a:solidFill>
              </a:rPr>
              <a:t>Pop-Up</a:t>
            </a:r>
            <a:r>
              <a:rPr lang="en-US" sz="2400" dirty="0">
                <a:solidFill>
                  <a:srgbClr val="000000"/>
                </a:solidFill>
              </a:rPr>
              <a:t> </a:t>
            </a:r>
            <a:endParaRPr lang="en-US" sz="2400" dirty="0">
              <a:effectLst/>
            </a:endParaRPr>
          </a:p>
        </p:txBody>
      </p:sp>
      <p:sp>
        <p:nvSpPr>
          <p:cNvPr id="3" name="TextBox 2"/>
          <p:cNvSpPr txBox="1"/>
          <p:nvPr/>
        </p:nvSpPr>
        <p:spPr>
          <a:xfrm>
            <a:off x="1143000" y="4713839"/>
            <a:ext cx="7162800" cy="923330"/>
          </a:xfrm>
          <a:prstGeom prst="rect">
            <a:avLst/>
          </a:prstGeom>
          <a:noFill/>
        </p:spPr>
        <p:txBody>
          <a:bodyPr wrap="square" rtlCol="0">
            <a:spAutoFit/>
          </a:bodyPr>
          <a:lstStyle/>
          <a:p>
            <a:pPr algn="ctr"/>
            <a:r>
              <a:rPr lang="en-US" dirty="0" smtClean="0"/>
              <a:t>Interested in learning more, </a:t>
            </a:r>
            <a:r>
              <a:rPr lang="en-US" dirty="0"/>
              <a:t>go here (</a:t>
            </a:r>
            <a:r>
              <a:rPr lang="en-US" dirty="0">
                <a:hlinkClick r:id="rId5"/>
              </a:rPr>
              <a:t>https://</a:t>
            </a:r>
            <a:r>
              <a:rPr lang="en-US" dirty="0" smtClean="0">
                <a:hlinkClick r:id="rId5"/>
              </a:rPr>
              <a:t>gwu.joinhandshake.com/articles/12671</a:t>
            </a:r>
            <a:r>
              <a:rPr lang="en-US" dirty="0" smtClean="0"/>
              <a:t>):</a:t>
            </a:r>
          </a:p>
          <a:p>
            <a:pPr algn="ctr"/>
            <a:r>
              <a:rPr lang="en-US" dirty="0" smtClean="0">
                <a:hlinkClick r:id="rId5"/>
              </a:rPr>
              <a:t>How </a:t>
            </a:r>
            <a:r>
              <a:rPr lang="en-US" dirty="0">
                <a:hlinkClick r:id="rId5"/>
              </a:rPr>
              <a:t>Do I Get a Job In Intelligence?</a:t>
            </a:r>
            <a:r>
              <a:rPr lang="en-US" dirty="0" smtClean="0"/>
              <a:t> </a:t>
            </a:r>
            <a:endParaRPr lang="en-US" dirty="0"/>
          </a:p>
        </p:txBody>
      </p:sp>
      <p:sp>
        <p:nvSpPr>
          <p:cNvPr id="4" name="TextBox 3"/>
          <p:cNvSpPr txBox="1"/>
          <p:nvPr/>
        </p:nvSpPr>
        <p:spPr>
          <a:xfrm>
            <a:off x="1828800" y="2375123"/>
            <a:ext cx="7772400" cy="369332"/>
          </a:xfrm>
          <a:prstGeom prst="rect">
            <a:avLst/>
          </a:prstGeom>
          <a:noFill/>
        </p:spPr>
        <p:txBody>
          <a:bodyPr wrap="square" rtlCol="0">
            <a:spAutoFit/>
          </a:bodyPr>
          <a:lstStyle/>
          <a:p>
            <a:r>
              <a:rPr lang="en-US" b="1" dirty="0"/>
              <a:t>Plan NOW to Be Competitive in the Intelligence Industry</a:t>
            </a:r>
            <a:endParaRPr lang="en-US" dirty="0"/>
          </a:p>
        </p:txBody>
      </p:sp>
      <p:sp>
        <p:nvSpPr>
          <p:cNvPr id="7" name="TextBox 6"/>
          <p:cNvSpPr txBox="1"/>
          <p:nvPr/>
        </p:nvSpPr>
        <p:spPr>
          <a:xfrm>
            <a:off x="1821255" y="2898486"/>
            <a:ext cx="6332145" cy="1200329"/>
          </a:xfrm>
          <a:prstGeom prst="rect">
            <a:avLst/>
          </a:prstGeom>
          <a:noFill/>
        </p:spPr>
        <p:txBody>
          <a:bodyPr wrap="square" rtlCol="0">
            <a:spAutoFit/>
          </a:bodyPr>
          <a:lstStyle/>
          <a:p>
            <a:endParaRPr lang="en-US" dirty="0" smtClean="0"/>
          </a:p>
          <a:p>
            <a:pPr marL="285750" indent="-285750">
              <a:buFont typeface="Arial" panose="020B0604020202020204" pitchFamily="34" charset="0"/>
              <a:buChar char="•"/>
            </a:pPr>
            <a:r>
              <a:rPr lang="en-US" dirty="0" smtClean="0"/>
              <a:t>Exclusive </a:t>
            </a:r>
            <a:r>
              <a:rPr lang="en-US" dirty="0"/>
              <a:t>opportunities for first year student applicants</a:t>
            </a:r>
          </a:p>
          <a:p>
            <a:pPr marL="285750" indent="-285750">
              <a:buFont typeface="Arial" panose="020B0604020202020204" pitchFamily="34" charset="0"/>
              <a:buChar char="•"/>
            </a:pPr>
            <a:r>
              <a:rPr lang="en-US" dirty="0" smtClean="0"/>
              <a:t>Paid </a:t>
            </a:r>
            <a:r>
              <a:rPr lang="en-US" dirty="0"/>
              <a:t>internships for sophomore year for all SEAS majors</a:t>
            </a:r>
          </a:p>
          <a:p>
            <a:pPr marL="285750" indent="-285750">
              <a:buFont typeface="Arial" panose="020B0604020202020204" pitchFamily="34" charset="0"/>
              <a:buChar char="•"/>
            </a:pPr>
            <a:r>
              <a:rPr lang="en-US" dirty="0"/>
              <a:t>Ongoing professional development and </a:t>
            </a:r>
            <a:r>
              <a:rPr lang="en-US" dirty="0" smtClean="0"/>
              <a:t>mentorship</a:t>
            </a:r>
            <a:endParaRPr lang="en-US" dirty="0"/>
          </a:p>
        </p:txBody>
      </p:sp>
    </p:spTree>
    <p:extLst>
      <p:ext uri="{BB962C8B-B14F-4D97-AF65-F5344CB8AC3E}">
        <p14:creationId xmlns:p14="http://schemas.microsoft.com/office/powerpoint/2010/main" val="2557830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7754713" cy="547743"/>
          </a:xfrm>
        </p:spPr>
        <p:txBody>
          <a:bodyPr/>
          <a:lstStyle/>
          <a:p>
            <a:r>
              <a:rPr lang="en-US" dirty="0">
                <a:solidFill>
                  <a:schemeClr val="tx1"/>
                </a:solidFill>
              </a:rPr>
              <a:t>Your Feedback…</a:t>
            </a:r>
          </a:p>
        </p:txBody>
      </p:sp>
      <p:sp>
        <p:nvSpPr>
          <p:cNvPr id="3" name="Text Placeholder 2"/>
          <p:cNvSpPr>
            <a:spLocks noGrp="1"/>
          </p:cNvSpPr>
          <p:nvPr>
            <p:ph type="body" idx="1"/>
          </p:nvPr>
        </p:nvSpPr>
        <p:spPr>
          <a:xfrm>
            <a:off x="533400" y="1676400"/>
            <a:ext cx="7810947" cy="3352800"/>
          </a:xfrm>
        </p:spPr>
        <p:txBody>
          <a:bodyPr/>
          <a:lstStyle/>
          <a:p>
            <a:pPr algn="l"/>
            <a:r>
              <a:rPr lang="en-US" sz="3600" b="1" dirty="0">
                <a:solidFill>
                  <a:schemeClr val="tx1"/>
                </a:solidFill>
              </a:rPr>
              <a:t>Is Essential.   Go to…</a:t>
            </a:r>
            <a:endParaRPr lang="en-US" sz="3200" dirty="0"/>
          </a:p>
          <a:p>
            <a:r>
              <a:rPr lang="en-US" sz="3200" dirty="0">
                <a:hlinkClick r:id="rId2"/>
              </a:rPr>
              <a:t>go.gwu.edu/ccsprogrameval</a:t>
            </a:r>
            <a:endParaRPr lang="en-US" sz="3200" dirty="0"/>
          </a:p>
          <a:p>
            <a:r>
              <a:rPr lang="en-US" sz="3200" dirty="0"/>
              <a:t>…the link to the program evaluation.</a:t>
            </a:r>
            <a:br>
              <a:rPr lang="en-US" sz="3200" dirty="0"/>
            </a:br>
            <a:r>
              <a:rPr lang="en-US" sz="3200" dirty="0"/>
              <a:t>Should take approximately 2 minutes.</a:t>
            </a:r>
          </a:p>
          <a:p>
            <a:pPr algn="l"/>
            <a:r>
              <a:rPr lang="en-US" sz="3200" dirty="0">
                <a:solidFill>
                  <a:schemeClr val="tx1"/>
                </a:solidFill>
              </a:rPr>
              <a:t/>
            </a:r>
            <a:br>
              <a:rPr lang="en-US" sz="3200" dirty="0">
                <a:solidFill>
                  <a:schemeClr val="tx1"/>
                </a:solidFill>
              </a:rPr>
            </a:br>
            <a:endParaRPr lang="en-US" sz="3200" dirty="0">
              <a:solidFill>
                <a:schemeClr val="tx1"/>
              </a:solidFill>
            </a:endParaRPr>
          </a:p>
          <a:p>
            <a:pPr algn="l"/>
            <a:endParaRPr lang="en-US" sz="2400" dirty="0">
              <a:solidFill>
                <a:schemeClr val="tx1"/>
              </a:solidFill>
            </a:endParaRPr>
          </a:p>
          <a:p>
            <a:pPr marL="457200" indent="-457200" algn="l">
              <a:buFont typeface="+mj-lt"/>
              <a:buAutoNum type="arabicPeriod"/>
            </a:pPr>
            <a:endParaRPr lang="en-US" sz="2400" dirty="0">
              <a:solidFill>
                <a:schemeClr val="tx1"/>
              </a:solidFill>
            </a:endParaRPr>
          </a:p>
          <a:p>
            <a:pPr marL="457200" indent="-457200" algn="l">
              <a:buFont typeface="+mj-lt"/>
              <a:buAutoNum type="arabicPeriod"/>
            </a:pPr>
            <a:endParaRPr lang="en-US" sz="2400" dirty="0">
              <a:solidFill>
                <a:schemeClr val="tx1"/>
              </a:solidFill>
            </a:endParaRPr>
          </a:p>
          <a:p>
            <a:pPr marL="457200" indent="-457200" algn="l">
              <a:buFont typeface="+mj-lt"/>
              <a:buAutoNum type="arabicPeriod"/>
            </a:pPr>
            <a:endParaRPr lang="en-US" sz="2400" dirty="0">
              <a:solidFill>
                <a:schemeClr val="tx1"/>
              </a:solidFill>
            </a:endParaRPr>
          </a:p>
          <a:p>
            <a:pPr marL="457200" indent="-457200" algn="l">
              <a:buFont typeface="+mj-lt"/>
              <a:buAutoNum type="arabicPeriod"/>
            </a:pPr>
            <a:endParaRPr lang="en-US" dirty="0">
              <a:solidFill>
                <a:schemeClr val="tx1"/>
              </a:solidFill>
            </a:endParaRPr>
          </a:p>
        </p:txBody>
      </p:sp>
      <p:sp>
        <p:nvSpPr>
          <p:cNvPr id="5"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6" name="Shape 97"/>
          <p:cNvPicPr preferRelativeResize="0"/>
          <p:nvPr/>
        </p:nvPicPr>
        <p:blipFill rotWithShape="1">
          <a:blip r:embed="rId3">
            <a:alphaModFix/>
          </a:blip>
          <a:srcRect/>
          <a:stretch/>
        </p:blipFill>
        <p:spPr>
          <a:xfrm>
            <a:off x="609600" y="6051594"/>
            <a:ext cx="2138834" cy="547687"/>
          </a:xfrm>
          <a:prstGeom prst="rect">
            <a:avLst/>
          </a:prstGeom>
          <a:noFill/>
          <a:ln>
            <a:noFill/>
          </a:ln>
        </p:spPr>
      </p:pic>
    </p:spTree>
    <p:extLst>
      <p:ext uri="{BB962C8B-B14F-4D97-AF65-F5344CB8AC3E}">
        <p14:creationId xmlns:p14="http://schemas.microsoft.com/office/powerpoint/2010/main" val="31923934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Content Placeholder 1"/>
          <p:cNvSpPr>
            <a:spLocks noGrp="1"/>
          </p:cNvSpPr>
          <p:nvPr>
            <p:ph idx="1"/>
          </p:nvPr>
        </p:nvSpPr>
        <p:spPr bwMode="auto">
          <a:xfrm>
            <a:off x="533400" y="838199"/>
            <a:ext cx="8135816" cy="375431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800" b="1" dirty="0">
                <a:solidFill>
                  <a:srgbClr val="C8B18B"/>
                </a:solidFill>
                <a:latin typeface="+mn-lt"/>
                <a:cs typeface="Arial" panose="020B0604020202020204" pitchFamily="34" charset="0"/>
              </a:rPr>
              <a:t>Colonial Crossroads – Marvin Center 505</a:t>
            </a:r>
          </a:p>
          <a:p>
            <a:r>
              <a:rPr lang="en-US" altLang="en-US" sz="2800" b="1" dirty="0">
                <a:solidFill>
                  <a:srgbClr val="004065"/>
                </a:solidFill>
                <a:latin typeface="+mn-lt"/>
                <a:cs typeface="Arial" panose="020B0604020202020204" pitchFamily="34" charset="0"/>
              </a:rPr>
              <a:t>Careerservices.gwu.edu</a:t>
            </a:r>
          </a:p>
          <a:p>
            <a:r>
              <a:rPr lang="en-US" altLang="en-US" sz="2800" b="1" dirty="0">
                <a:solidFill>
                  <a:srgbClr val="C8B18B"/>
                </a:solidFill>
                <a:latin typeface="+mn-lt"/>
                <a:cs typeface="Arial" panose="020B0604020202020204" pitchFamily="34" charset="0"/>
              </a:rPr>
              <a:t>gwcareercenter@gwu.edu</a:t>
            </a:r>
          </a:p>
          <a:p>
            <a:r>
              <a:rPr lang="en-US" altLang="en-US" sz="2800" b="1" dirty="0">
                <a:solidFill>
                  <a:srgbClr val="004065"/>
                </a:solidFill>
                <a:latin typeface="+mn-lt"/>
                <a:cs typeface="Arial" panose="020B0604020202020204" pitchFamily="34" charset="0"/>
              </a:rPr>
              <a:t>202.994.8787</a:t>
            </a:r>
          </a:p>
          <a:p>
            <a:r>
              <a:rPr lang="en-US" altLang="en-US" sz="2800" b="1" dirty="0" smtClean="0">
                <a:solidFill>
                  <a:srgbClr val="004065"/>
                </a:solidFill>
                <a:latin typeface="+mn-lt"/>
                <a:cs typeface="Arial" panose="020B0604020202020204" pitchFamily="34" charset="0"/>
              </a:rPr>
              <a:t>CCS SEH </a:t>
            </a:r>
            <a:r>
              <a:rPr lang="en-US" altLang="en-US" sz="2800" b="1" dirty="0">
                <a:solidFill>
                  <a:srgbClr val="004065"/>
                </a:solidFill>
                <a:latin typeface="+mn-lt"/>
                <a:cs typeface="Arial" panose="020B0604020202020204" pitchFamily="34" charset="0"/>
              </a:rPr>
              <a:t>Satellite Hours: Mondays from </a:t>
            </a:r>
            <a:r>
              <a:rPr lang="en-US" altLang="en-US" sz="2800" b="1" dirty="0" smtClean="0">
                <a:solidFill>
                  <a:srgbClr val="004065"/>
                </a:solidFill>
                <a:latin typeface="+mn-lt"/>
                <a:cs typeface="Arial" panose="020B0604020202020204" pitchFamily="34" charset="0"/>
              </a:rPr>
              <a:t>1-3:30pm</a:t>
            </a:r>
            <a:endParaRPr lang="en-US" altLang="en-US" sz="2800" b="1" dirty="0">
              <a:solidFill>
                <a:srgbClr val="004065"/>
              </a:solidFill>
              <a:latin typeface="+mn-lt"/>
              <a:cs typeface="Arial" panose="020B0604020202020204" pitchFamily="34" charset="0"/>
            </a:endParaRPr>
          </a:p>
          <a:p>
            <a:pPr marL="400050" lvl="1" indent="0">
              <a:buNone/>
            </a:pPr>
            <a:r>
              <a:rPr lang="en-US" altLang="en-US" sz="2400" b="1" dirty="0">
                <a:solidFill>
                  <a:srgbClr val="004065"/>
                </a:solidFill>
                <a:latin typeface="+mn-lt"/>
                <a:cs typeface="Arial" panose="020B0604020202020204" pitchFamily="34" charset="0"/>
              </a:rPr>
              <a:t>(1-2pm - Drop ins; 2-3:30, 30 minute appointments,</a:t>
            </a:r>
          </a:p>
          <a:p>
            <a:pPr marL="400050" lvl="1" indent="0">
              <a:buNone/>
            </a:pPr>
            <a:r>
              <a:rPr lang="en-US" altLang="en-US" sz="2400" b="1" dirty="0">
                <a:solidFill>
                  <a:srgbClr val="004065"/>
                </a:solidFill>
                <a:latin typeface="+mn-lt"/>
                <a:cs typeface="Arial" panose="020B0604020202020204" pitchFamily="34" charset="0"/>
              </a:rPr>
              <a:t>Rm. 1630)</a:t>
            </a:r>
          </a:p>
          <a:p>
            <a:pPr marL="0" indent="0">
              <a:buNone/>
            </a:pPr>
            <a:endParaRPr lang="en-US" altLang="en-US" b="1" dirty="0">
              <a:solidFill>
                <a:srgbClr val="004065"/>
              </a:solidFill>
              <a:latin typeface="+mn-lt"/>
              <a:cs typeface="Arial" panose="020B0604020202020204" pitchFamily="34" charset="0"/>
            </a:endParaRPr>
          </a:p>
        </p:txBody>
      </p:sp>
      <p:sp>
        <p:nvSpPr>
          <p:cNvPr id="3" name="Title 2"/>
          <p:cNvSpPr>
            <a:spLocks noGrp="1"/>
          </p:cNvSpPr>
          <p:nvPr>
            <p:ph type="title"/>
          </p:nvPr>
        </p:nvSpPr>
        <p:spPr>
          <a:xfrm>
            <a:off x="533400" y="152400"/>
            <a:ext cx="7841517" cy="762000"/>
          </a:xfrm>
        </p:spPr>
        <p:txBody>
          <a:bodyPr/>
          <a:lstStyle/>
          <a:p>
            <a:pPr algn="ctr" fontAlgn="auto">
              <a:spcAft>
                <a:spcPts val="0"/>
              </a:spcAft>
              <a:defRPr/>
            </a:pPr>
            <a:r>
              <a:rPr lang="en-US" dirty="0">
                <a:solidFill>
                  <a:schemeClr val="tx2"/>
                </a:solidFill>
                <a:latin typeface="+mn-lt"/>
                <a:ea typeface="ＭＳ Ｐゴシック" pitchFamily="34" charset="-128"/>
              </a:rPr>
              <a:t>Questions?</a:t>
            </a:r>
            <a:endParaRPr lang="en-US" dirty="0">
              <a:latin typeface="+mn-lt"/>
            </a:endParaRPr>
          </a:p>
        </p:txBody>
      </p:sp>
      <p:pic>
        <p:nvPicPr>
          <p:cNvPr id="43011" name="Picture 9" descr="http://lh5.ggpht.com/_5GwJiUCp9y4/TKsanExVCRI/AAAAAAAAABo/cBmZtrLCrdQ/facebook_50px.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4724400"/>
            <a:ext cx="3333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2" name="Picture 11" descr="http://lh4.ggpht.com/_5GwJiUCp9y4/TKsanXcDR0I/AAAAAAAAAB4/5LQcdQhYoVE/linkedin_50px.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4724400"/>
            <a:ext cx="3333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13" descr="http://lh5.ggpht.com/_5GwJiUCp9y4/TKsanZuQezI/AAAAAAAAACA/xNcLcdyyE_w/twitter_50px.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4800" y="4733925"/>
            <a:ext cx="3333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8" name="TextBox 4"/>
          <p:cNvSpPr txBox="1">
            <a:spLocks noChangeArrowheads="1"/>
          </p:cNvSpPr>
          <p:nvPr/>
        </p:nvSpPr>
        <p:spPr bwMode="auto">
          <a:xfrm>
            <a:off x="1447800" y="5181600"/>
            <a:ext cx="579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b="1" i="1" dirty="0">
                <a:solidFill>
                  <a:srgbClr val="004065"/>
                </a:solidFill>
              </a:rPr>
              <a:t>Connect &amp; engage with the GW Center for Career Services:</a:t>
            </a:r>
          </a:p>
        </p:txBody>
      </p:sp>
      <p:pic>
        <p:nvPicPr>
          <p:cNvPr id="43019" name="Picture 1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1000" y="5937250"/>
            <a:ext cx="19812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Shape 96"/>
          <p:cNvSpPr txBox="1">
            <a:spLocks noGrp="1"/>
          </p:cNvSpPr>
          <p:nvPr>
            <p:ph type="ftr" idx="11"/>
          </p:nvPr>
        </p:nvSpPr>
        <p:spPr>
          <a:xfrm>
            <a:off x="0" y="5791200"/>
            <a:ext cx="9144000" cy="1066799"/>
          </a:xfrm>
          <a:prstGeom prst="rect">
            <a:avLst/>
          </a:prstGeom>
          <a:solidFill>
            <a:srgbClr val="004065"/>
          </a:solidFill>
          <a:ln>
            <a:noFill/>
          </a:ln>
        </p:spPr>
        <p:txBody>
          <a:bodyPr lIns="91425" tIns="45700" rIns="91425" bIns="45700" anchor="ctr" anchorCtr="0">
            <a:noAutofit/>
          </a:bodyPr>
          <a:lstStyle/>
          <a:p>
            <a:pPr marL="0" marR="0" lvl="0" indent="0" algn="ctr" rtl="0">
              <a:spcBef>
                <a:spcPts val="0"/>
              </a:spcBef>
              <a:buSzPct val="25000"/>
              <a:buNone/>
            </a:pPr>
            <a:r>
              <a:rPr lang="en-US" sz="1600" b="1"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Calibri"/>
                <a:ea typeface="Calibri"/>
                <a:cs typeface="Calibri"/>
                <a:sym typeface="Calibri"/>
              </a:rPr>
              <a:t> </a:t>
            </a:r>
            <a:r>
              <a:rPr lang="en-US" sz="1600" b="0" i="0" u="none" strike="noStrike" cap="none" baseline="0" dirty="0">
                <a:solidFill>
                  <a:schemeClr val="lt1"/>
                </a:solidFill>
                <a:latin typeface="Arial"/>
                <a:ea typeface="Arial"/>
                <a:cs typeface="Arial"/>
                <a:sym typeface="Arial"/>
              </a:rPr>
              <a:t>careerservices.gwu.edu</a:t>
            </a:r>
          </a:p>
        </p:txBody>
      </p:sp>
      <p:pic>
        <p:nvPicPr>
          <p:cNvPr id="14" name="Shape 97"/>
          <p:cNvPicPr preferRelativeResize="0"/>
          <p:nvPr/>
        </p:nvPicPr>
        <p:blipFill rotWithShape="1">
          <a:blip r:embed="rId8">
            <a:alphaModFix/>
          </a:blip>
          <a:srcRect/>
          <a:stretch/>
        </p:blipFill>
        <p:spPr>
          <a:xfrm>
            <a:off x="609600" y="6051594"/>
            <a:ext cx="2138834" cy="547687"/>
          </a:xfrm>
          <a:prstGeom prst="rect">
            <a:avLst/>
          </a:prstGeom>
          <a:noFill/>
          <a:ln>
            <a:noFill/>
          </a:ln>
        </p:spPr>
      </p:pic>
      <p:pic>
        <p:nvPicPr>
          <p:cNvPr id="11"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13023" y="4739053"/>
            <a:ext cx="297633" cy="356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GW Multiple Photos - Final</Template>
  <TotalTime>5167</TotalTime>
  <Words>1127</Words>
  <Application>Microsoft Office PowerPoint</Application>
  <PresentationFormat>On-screen Show (4:3)</PresentationFormat>
  <Paragraphs>228</Paragraphs>
  <Slides>18</Slides>
  <Notes>11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4" baseType="lpstr">
      <vt:lpstr>ＭＳ Ｐゴシック</vt:lpstr>
      <vt:lpstr>Arial</vt:lpstr>
      <vt:lpstr>Arial Black</vt:lpstr>
      <vt:lpstr>Calibri</vt:lpstr>
      <vt:lpstr>Custom Design</vt:lpstr>
      <vt:lpstr>Acrobat Document</vt:lpstr>
      <vt:lpstr>The Center for Career Services   Chrissy James, M.Ed. Career Exploration Coach   </vt:lpstr>
      <vt:lpstr>In this presentation…</vt:lpstr>
      <vt:lpstr>PowerPoint Presentation</vt:lpstr>
      <vt:lpstr>What do we do?</vt:lpstr>
      <vt:lpstr>The Career Success Formula</vt:lpstr>
      <vt:lpstr>PowerPoint Presentation</vt:lpstr>
      <vt:lpstr>Know Your Career Coach</vt:lpstr>
      <vt:lpstr>Know Yourself</vt:lpstr>
      <vt:lpstr>The TOOL(S) Box Resume Handshake Profile/LinkedIn Value Speech E-Portfolio Business cards Personal/Purpose Statement Library Resources – Academic Commons    </vt:lpstr>
      <vt:lpstr>Know How to make CONNECTIONS ALUMNI EMPLOYERS FACULTY STUDENT ORGANIZATIONS = ENGAGEMENT  </vt:lpstr>
      <vt:lpstr>Becoming a Professional  </vt:lpstr>
      <vt:lpstr>Becoming a Professional  </vt:lpstr>
      <vt:lpstr>NEXT STEPS</vt:lpstr>
      <vt:lpstr>GETTING STARTED It all happens in HANDSHAKE</vt:lpstr>
      <vt:lpstr>GETTING STARTED It all happens in HANDSHAKE…</vt:lpstr>
      <vt:lpstr>Get Ready to Meet the CIA </vt:lpstr>
      <vt:lpstr>Your Feedback…</vt:lpstr>
      <vt:lpstr>Questions?</vt:lpstr>
    </vt:vector>
  </TitlesOfParts>
  <Company>The George Washington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 Dagley</dc:creator>
  <cp:lastModifiedBy>Merrill, Sonya B.</cp:lastModifiedBy>
  <cp:revision>135</cp:revision>
  <cp:lastPrinted>2016-08-22T13:37:07Z</cp:lastPrinted>
  <dcterms:created xsi:type="dcterms:W3CDTF">2013-01-09T21:00:20Z</dcterms:created>
  <dcterms:modified xsi:type="dcterms:W3CDTF">2019-08-28T20:19:10Z</dcterms:modified>
</cp:coreProperties>
</file>